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E2D3D-A535-2F41-8885-6826E05DE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EDDF51-6BBB-DD40-2E10-01FB3A6FA5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2A5C54-7C2B-9DAF-198B-AAD94B152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2A279-401E-40DE-B178-C3A4534A2263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62A53-C197-BACB-BB56-9C81A57C0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1AA5E9-73D2-6935-F605-99CBBE4C2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7C56-5F85-42C9-A056-BA88ED5F16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1756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E2641-E4C1-FACB-3717-1F8F13B84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B9E2A4-4653-AC7A-2614-1E5FD67BD5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CC32E8-6F9F-1A25-B8B9-DE2A41902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2A279-401E-40DE-B178-C3A4534A2263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CBC36-052B-37A5-F82D-FF84AC362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96F18B-8B7C-9362-72C9-DD29E35D3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7C56-5F85-42C9-A056-BA88ED5F16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1529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E89E37-4AAB-2D78-B032-F95AD683E7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EE4E94-8781-92BB-59AE-58C15A521C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D0C09-8E4B-53F4-8697-1CDD6E61B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2A279-401E-40DE-B178-C3A4534A2263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931A0C-30CD-589D-30CD-1688BF0EA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455186-2AC4-C841-AE6E-BA645CAD6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7C56-5F85-42C9-A056-BA88ED5F16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3942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FCB25-EF43-DCE0-B2CF-CD1729090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D4F8A-9BCF-79AA-F714-84439DBE5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D91248-1CF9-B324-1CB1-89D829457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2A279-401E-40DE-B178-C3A4534A2263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D4EE7-2E21-432B-2E87-A7C919896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DBF89B-843D-7B8C-9FC2-C514854E3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7C56-5F85-42C9-A056-BA88ED5F16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7118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4E401-0912-83A8-6A08-B53E10594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D478CC-653A-6756-2C20-B1E8D2D37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D3FA2-FFA2-481A-FFF8-415943159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2A279-401E-40DE-B178-C3A4534A2263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B419FC-661E-95F7-E3DE-054CB68BD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A69867-B3A1-2500-E336-892318F9D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7C56-5F85-42C9-A056-BA88ED5F16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93735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E951C-9697-D525-76D1-6262E926A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5E324-4A6B-D0E2-B7B7-0F0763EE0D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04F16-B466-F7DD-33C6-8536BB7283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267A37-BBE0-2CAA-A8F3-A5E1B3E55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2A279-401E-40DE-B178-C3A4534A2263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32374A-8A9F-ADE1-ECD5-07ED4CB49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2DD776-8C6F-E7C5-041C-5CD3313DB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7C56-5F85-42C9-A056-BA88ED5F16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1552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F5C71-AE36-B5CC-35BC-EA032D452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E5F0A0-C3BC-6887-8669-FAF605F76F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3715E5-D5C4-EBD9-95A4-176A77220F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173173-6514-D771-2E13-052E271452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B51F1A-D5C8-4631-A203-5739E927D2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68B96E-7752-8D29-CDB8-6F41999E7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2A279-401E-40DE-B178-C3A4534A2263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040B2F-5665-FFD1-DCC2-6D62FBC00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F483CB-AEF4-9F51-908F-EE93FAF2D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7C56-5F85-42C9-A056-BA88ED5F16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1343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1808E-DE57-937F-6157-A1E14C4FB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9ED4AE-877E-FF81-AE89-4546ADA3D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2A279-401E-40DE-B178-C3A4534A2263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4A8844-50F1-D53C-6F71-7910C6CD6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2EC6DE-153D-0804-A2CC-42CF929A4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7C56-5F85-42C9-A056-BA88ED5F16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4523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474675-B5A1-CDBE-D081-57F330C81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2A279-401E-40DE-B178-C3A4534A2263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68443B-F84E-0DFA-837A-5BAF201F0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0F114D-A416-EDD9-AB7A-FA10AA74F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7C56-5F85-42C9-A056-BA88ED5F16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41322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70676-E516-37C0-1C9C-686387238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7822C-9AAB-6D56-F6DF-956FDAF3E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A03A6D-F32E-23EC-5413-4A93B59736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4BBC72-E70F-F668-1135-664E2AA31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2A279-401E-40DE-B178-C3A4534A2263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F2CF4C-7A91-1724-8461-00185E7ED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7C38AB-00D0-C2A7-426B-801102EE0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7C56-5F85-42C9-A056-BA88ED5F16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55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6774A-4997-B088-7CE8-1A3234417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0C48FD-21D0-93B8-25F5-82F4F8D59D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439DDB-F963-A25A-1854-FEA12CF95E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200AC5-335F-290C-5B9F-B56AB2401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2A279-401E-40DE-B178-C3A4534A2263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7D1EBA-6C81-FC43-8AB3-91878B262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DF8634-1629-3D21-80FA-DD92D144B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E7C56-5F85-42C9-A056-BA88ED5F16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5147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A59097-9CE7-C232-BE2D-85289D29B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7F4D98-D309-58FE-5DEB-D2E6EE569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A4E52C-0459-C1F8-430F-77611DF308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2A279-401E-40DE-B178-C3A4534A2263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4ED608-8961-7D54-B6A6-39C467E233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BAC1E6-F684-7780-0C2D-C588EDD69A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E7C56-5F85-42C9-A056-BA88ED5F16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41497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geeksforgeeks.org/linear-search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geeksforgeeks.org/searching-algorithms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eeksforgeeks.org/problem-binary-search-implementations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7D1B2-990C-1506-8C24-0E2395DDBF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b="1" dirty="0"/>
              <a:t>Searching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5EB28A-C8C4-2A77-F5EE-50DB8D554D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18812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E8A915D-5E79-5986-8C22-98E7DBE32FB0}"/>
              </a:ext>
            </a:extLst>
          </p:cNvPr>
          <p:cNvSpPr txBox="1"/>
          <p:nvPr/>
        </p:nvSpPr>
        <p:spPr>
          <a:xfrm>
            <a:off x="128588" y="200025"/>
            <a:ext cx="1163002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// Driver code</a:t>
            </a:r>
          </a:p>
          <a:p>
            <a:r>
              <a:rPr lang="en-US" b="1" dirty="0"/>
              <a:t>int main(void)</a:t>
            </a:r>
          </a:p>
          <a:p>
            <a:r>
              <a:rPr lang="en-US" b="1" dirty="0"/>
              <a:t>{</a:t>
            </a:r>
          </a:p>
          <a:p>
            <a:r>
              <a:rPr lang="en-US" b="1" dirty="0"/>
              <a:t>    int </a:t>
            </a:r>
            <a:r>
              <a:rPr lang="en-US" b="1" dirty="0" err="1"/>
              <a:t>arr</a:t>
            </a:r>
            <a:r>
              <a:rPr lang="en-US" b="1" dirty="0"/>
              <a:t>[] = { 2, 3, 4, 10, 40 };</a:t>
            </a:r>
          </a:p>
          <a:p>
            <a:r>
              <a:rPr lang="en-US" b="1" dirty="0"/>
              <a:t>    int n = </a:t>
            </a:r>
            <a:r>
              <a:rPr lang="en-US" b="1" dirty="0" err="1"/>
              <a:t>sizeof</a:t>
            </a:r>
            <a:r>
              <a:rPr lang="en-US" b="1" dirty="0"/>
              <a:t>(</a:t>
            </a:r>
            <a:r>
              <a:rPr lang="en-US" b="1" dirty="0" err="1"/>
              <a:t>arr</a:t>
            </a:r>
            <a:r>
              <a:rPr lang="en-US" b="1" dirty="0"/>
              <a:t>) / </a:t>
            </a:r>
            <a:r>
              <a:rPr lang="en-US" b="1" dirty="0" err="1"/>
              <a:t>sizeof</a:t>
            </a:r>
            <a:r>
              <a:rPr lang="en-US" b="1" dirty="0"/>
              <a:t>(</a:t>
            </a:r>
            <a:r>
              <a:rPr lang="en-US" b="1" dirty="0" err="1"/>
              <a:t>arr</a:t>
            </a:r>
            <a:r>
              <a:rPr lang="en-US" b="1" dirty="0"/>
              <a:t>[0]);</a:t>
            </a:r>
          </a:p>
          <a:p>
            <a:r>
              <a:rPr lang="en-US" b="1" dirty="0"/>
              <a:t>    int x = 10;</a:t>
            </a:r>
          </a:p>
          <a:p>
            <a:r>
              <a:rPr lang="en-US" b="1" dirty="0"/>
              <a:t>    int result = </a:t>
            </a:r>
            <a:r>
              <a:rPr lang="en-US" b="1" dirty="0" err="1"/>
              <a:t>binarySearch</a:t>
            </a:r>
            <a:r>
              <a:rPr lang="en-US" b="1" dirty="0"/>
              <a:t>(</a:t>
            </a:r>
            <a:r>
              <a:rPr lang="en-US" b="1" dirty="0" err="1"/>
              <a:t>arr</a:t>
            </a:r>
            <a:r>
              <a:rPr lang="en-US" b="1" dirty="0"/>
              <a:t>, 0, n - 1, x);</a:t>
            </a:r>
          </a:p>
          <a:p>
            <a:r>
              <a:rPr lang="en-US" b="1" dirty="0"/>
              <a:t>   if(result == -1) </a:t>
            </a:r>
            <a:r>
              <a:rPr lang="en-US" b="1" dirty="0" err="1"/>
              <a:t>printf</a:t>
            </a:r>
            <a:r>
              <a:rPr lang="en-US" b="1" dirty="0"/>
              <a:t>("Element is not present in array");</a:t>
            </a:r>
          </a:p>
          <a:p>
            <a:r>
              <a:rPr lang="en-US" b="1" dirty="0"/>
              <a:t>   else </a:t>
            </a:r>
            <a:r>
              <a:rPr lang="en-US" b="1" dirty="0" err="1"/>
              <a:t>printf</a:t>
            </a:r>
            <a:r>
              <a:rPr lang="en-US" b="1" dirty="0"/>
              <a:t>("Element is present at index %</a:t>
            </a:r>
            <a:r>
              <a:rPr lang="en-US" b="1" dirty="0" err="1"/>
              <a:t>d",result</a:t>
            </a:r>
            <a:r>
              <a:rPr lang="en-US" b="1" dirty="0"/>
              <a:t>);</a:t>
            </a:r>
          </a:p>
          <a:p>
            <a:endParaRPr lang="en-US" b="1" dirty="0"/>
          </a:p>
          <a:p>
            <a:r>
              <a:rPr lang="en-US" b="1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2438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7D5B120-DFBE-0F11-C5A8-2EE95D89E113}"/>
              </a:ext>
            </a:extLst>
          </p:cNvPr>
          <p:cNvSpPr txBox="1"/>
          <p:nvPr/>
        </p:nvSpPr>
        <p:spPr>
          <a:xfrm>
            <a:off x="314325" y="314325"/>
            <a:ext cx="11415713" cy="726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pPr algn="r"/>
            <a:r>
              <a:rPr lang="en-IN" sz="8800" dirty="0"/>
              <a:t>THANK YOU…!!</a:t>
            </a:r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05704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ECD2407-E7C9-50CA-3313-F36539C81870}"/>
              </a:ext>
            </a:extLst>
          </p:cNvPr>
          <p:cNvSpPr txBox="1"/>
          <p:nvPr/>
        </p:nvSpPr>
        <p:spPr>
          <a:xfrm>
            <a:off x="128587" y="185738"/>
            <a:ext cx="11815763" cy="4288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0" dirty="0">
                <a:solidFill>
                  <a:srgbClr val="273239"/>
                </a:solidFill>
                <a:effectLst/>
                <a:latin typeface="Nunito" pitchFamily="2" charset="0"/>
              </a:rPr>
              <a:t>Searching:</a:t>
            </a:r>
            <a:endParaRPr lang="en-US" sz="2800" b="1" dirty="0">
              <a:solidFill>
                <a:srgbClr val="273239"/>
              </a:solidFill>
              <a:latin typeface="Nunito" pitchFamily="2" charset="0"/>
            </a:endParaRPr>
          </a:p>
          <a:p>
            <a:endParaRPr lang="en-US" b="1" dirty="0">
              <a:solidFill>
                <a:srgbClr val="273239"/>
              </a:solidFill>
              <a:latin typeface="Nunito" pitchFamily="2" charset="0"/>
            </a:endParaRPr>
          </a:p>
          <a:p>
            <a:r>
              <a:rPr lang="en-US" sz="2400" b="1" i="0" dirty="0">
                <a:solidFill>
                  <a:srgbClr val="273239"/>
                </a:solidFill>
                <a:effectLst/>
                <a:latin typeface="Nunito" pitchFamily="2" charset="0"/>
              </a:rPr>
              <a:t>      Searching </a:t>
            </a:r>
            <a:r>
              <a:rPr lang="en-US" sz="2400" b="0" i="0" dirty="0">
                <a:solidFill>
                  <a:srgbClr val="273239"/>
                </a:solidFill>
                <a:effectLst/>
                <a:latin typeface="Nunito" pitchFamily="2" charset="0"/>
              </a:rPr>
              <a:t>is the fundamental process of locating a specific element or item within a collection of data. This collection of data can take various forms, such as arrays, lists, trees, or other structured representations.</a:t>
            </a:r>
          </a:p>
          <a:p>
            <a:endParaRPr lang="en-US" sz="2800" dirty="0">
              <a:solidFill>
                <a:srgbClr val="273239"/>
              </a:solidFill>
              <a:latin typeface="Nunito" pitchFamily="2" charset="0"/>
            </a:endParaRPr>
          </a:p>
          <a:p>
            <a:pPr algn="l" rtl="0" fontAlgn="base">
              <a:spcAft>
                <a:spcPts val="750"/>
              </a:spcAft>
              <a:buNone/>
            </a:pPr>
            <a:r>
              <a:rPr lang="en-US" sz="2400" b="1" i="0" dirty="0">
                <a:solidFill>
                  <a:srgbClr val="273239"/>
                </a:solidFill>
                <a:effectLst/>
                <a:latin typeface="Nunito" pitchFamily="2" charset="0"/>
              </a:rPr>
              <a:t>Following two type Searching:</a:t>
            </a:r>
          </a:p>
          <a:p>
            <a:pPr algn="l" fontAlgn="base">
              <a:spcAft>
                <a:spcPts val="1800"/>
              </a:spcAft>
              <a:buFont typeface="+mj-lt"/>
              <a:buAutoNum type="arabicPeriod"/>
            </a:pPr>
            <a:r>
              <a:rPr lang="en-US" sz="2400" b="0" i="0" dirty="0">
                <a:solidFill>
                  <a:srgbClr val="273239"/>
                </a:solidFill>
                <a:effectLst/>
                <a:latin typeface="Nunito" pitchFamily="2" charset="0"/>
              </a:rPr>
              <a:t>Linear Search</a:t>
            </a:r>
          </a:p>
          <a:p>
            <a:pPr algn="l" fontAlgn="base">
              <a:spcAft>
                <a:spcPts val="1800"/>
              </a:spcAft>
              <a:buFont typeface="+mj-lt"/>
              <a:buAutoNum type="arabicPeriod" startAt="2"/>
            </a:pPr>
            <a:r>
              <a:rPr lang="en-US" sz="2400" b="0" i="0" dirty="0">
                <a:solidFill>
                  <a:srgbClr val="273239"/>
                </a:solidFill>
                <a:effectLst/>
                <a:latin typeface="Nunito" pitchFamily="2" charset="0"/>
              </a:rPr>
              <a:t>Binary Search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92601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815EC31-EB5B-5C33-E84E-7037DA493F6F}"/>
              </a:ext>
            </a:extLst>
          </p:cNvPr>
          <p:cNvSpPr txBox="1"/>
          <p:nvPr/>
        </p:nvSpPr>
        <p:spPr>
          <a:xfrm>
            <a:off x="200025" y="242888"/>
            <a:ext cx="11815763" cy="30572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>
              <a:buNone/>
            </a:pPr>
            <a:r>
              <a:rPr lang="en-US" sz="2800" b="1" i="0" dirty="0">
                <a:effectLst/>
                <a:latin typeface="Nunito" pitchFamily="2" charset="0"/>
              </a:rPr>
              <a:t>1. </a:t>
            </a:r>
            <a:r>
              <a:rPr lang="en-US" sz="2800" b="1" i="0" dirty="0">
                <a:effectLst/>
                <a:latin typeface="Nunito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Linear Search</a:t>
            </a:r>
            <a:r>
              <a:rPr lang="en-US" sz="2800" b="1" i="0" dirty="0">
                <a:effectLst/>
                <a:latin typeface="Nunito" pitchFamily="2" charset="0"/>
              </a:rPr>
              <a:t>:</a:t>
            </a:r>
          </a:p>
          <a:p>
            <a:pPr algn="l" fontAlgn="base">
              <a:buNone/>
            </a:pPr>
            <a:endParaRPr lang="en-US" sz="2800" b="1" i="0" dirty="0">
              <a:effectLst/>
              <a:latin typeface="Nunito" pitchFamily="2" charset="0"/>
            </a:endParaRPr>
          </a:p>
          <a:p>
            <a:pPr algn="l" rtl="0" fontAlgn="base">
              <a:spcAft>
                <a:spcPts val="750"/>
              </a:spcAft>
            </a:pPr>
            <a:r>
              <a:rPr lang="en-US" sz="2800" b="0" i="0" dirty="0">
                <a:solidFill>
                  <a:srgbClr val="273239"/>
                </a:solidFill>
                <a:effectLst/>
                <a:latin typeface="Nunito" pitchFamily="2" charset="0"/>
              </a:rPr>
              <a:t>Linear Search, also known as Sequential Search, is one of the simplest and most straightforward searching algorithms. It works by sequentially examining each element in a collection of data(array or list) until a match is found or the entire collection has been traversed.</a:t>
            </a:r>
          </a:p>
          <a:p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1A1BEB-9FE3-A2EB-70A7-9AC7BFB7E2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8053" y="2715360"/>
            <a:ext cx="5953956" cy="3743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691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549A4EA-D641-E87E-A87C-C2D0A0686E91}"/>
              </a:ext>
            </a:extLst>
          </p:cNvPr>
          <p:cNvSpPr txBox="1"/>
          <p:nvPr/>
        </p:nvSpPr>
        <p:spPr>
          <a:xfrm>
            <a:off x="257175" y="357188"/>
            <a:ext cx="11515725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>
              <a:spcBef>
                <a:spcPts val="1800"/>
              </a:spcBef>
              <a:spcAft>
                <a:spcPts val="1800"/>
              </a:spcAft>
              <a:buNone/>
            </a:pPr>
            <a:r>
              <a:rPr lang="en-US" sz="2400" b="1" i="0" dirty="0">
                <a:solidFill>
                  <a:srgbClr val="273239"/>
                </a:solidFill>
                <a:effectLst/>
                <a:latin typeface="Nunito" pitchFamily="2" charset="0"/>
              </a:rPr>
              <a:t>Algorithm of Linear Search:</a:t>
            </a:r>
          </a:p>
          <a:p>
            <a:pPr algn="l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273239"/>
                </a:solidFill>
                <a:effectLst/>
                <a:latin typeface="Nunito" pitchFamily="2" charset="0"/>
              </a:rPr>
              <a:t>The Algorithm examines each element, one by one, in the collection, treating each element as a potential match for the key you're searching for.</a:t>
            </a:r>
          </a:p>
          <a:p>
            <a:pPr algn="l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273239"/>
                </a:solidFill>
                <a:effectLst/>
                <a:latin typeface="Nunito" pitchFamily="2" charset="0"/>
              </a:rPr>
              <a:t>If it finds any element that is exactly the same as the key you're looking for, the search is successful, and it returns the index of key.</a:t>
            </a:r>
          </a:p>
          <a:p>
            <a:pPr algn="l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273239"/>
                </a:solidFill>
                <a:effectLst/>
                <a:latin typeface="Nunito" pitchFamily="2" charset="0"/>
              </a:rPr>
              <a:t>If it goes through all the elements and none of them matches the key, then that means "No match is Found".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83763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77D7C69-DEFE-1FD9-3001-7AB40B8A73A9}"/>
              </a:ext>
            </a:extLst>
          </p:cNvPr>
          <p:cNvSpPr txBox="1"/>
          <p:nvPr/>
        </p:nvSpPr>
        <p:spPr>
          <a:xfrm>
            <a:off x="157164" y="200025"/>
            <a:ext cx="1068705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#include &lt;iostream&gt;</a:t>
            </a:r>
          </a:p>
          <a:p>
            <a:r>
              <a:rPr lang="en-IN" dirty="0"/>
              <a:t>Using namespace std;</a:t>
            </a:r>
          </a:p>
          <a:p>
            <a:r>
              <a:rPr lang="en-IN" dirty="0"/>
              <a:t>int search(int </a:t>
            </a:r>
            <a:r>
              <a:rPr lang="en-IN" dirty="0" err="1"/>
              <a:t>arr</a:t>
            </a:r>
            <a:r>
              <a:rPr lang="en-IN" dirty="0"/>
              <a:t>[], int N, int x)</a:t>
            </a:r>
          </a:p>
          <a:p>
            <a:r>
              <a:rPr lang="en-IN" dirty="0"/>
              <a:t>{</a:t>
            </a:r>
          </a:p>
          <a:p>
            <a:r>
              <a:rPr lang="en-IN" dirty="0"/>
              <a:t>    for (int </a:t>
            </a:r>
            <a:r>
              <a:rPr lang="en-IN" dirty="0" err="1"/>
              <a:t>i</a:t>
            </a:r>
            <a:r>
              <a:rPr lang="en-IN" dirty="0"/>
              <a:t> = 0; </a:t>
            </a:r>
            <a:r>
              <a:rPr lang="en-IN" dirty="0" err="1"/>
              <a:t>i</a:t>
            </a:r>
            <a:r>
              <a:rPr lang="en-IN" dirty="0"/>
              <a:t> &lt; N; </a:t>
            </a:r>
            <a:r>
              <a:rPr lang="en-IN" dirty="0" err="1"/>
              <a:t>i</a:t>
            </a:r>
            <a:r>
              <a:rPr lang="en-IN" dirty="0"/>
              <a:t>++)</a:t>
            </a:r>
          </a:p>
          <a:p>
            <a:r>
              <a:rPr lang="en-IN" dirty="0"/>
              <a:t>        if (</a:t>
            </a:r>
            <a:r>
              <a:rPr lang="en-IN" dirty="0" err="1"/>
              <a:t>arr</a:t>
            </a:r>
            <a:r>
              <a:rPr lang="en-IN" dirty="0"/>
              <a:t>[</a:t>
            </a:r>
            <a:r>
              <a:rPr lang="en-IN" dirty="0" err="1"/>
              <a:t>i</a:t>
            </a:r>
            <a:r>
              <a:rPr lang="en-IN" dirty="0"/>
              <a:t>] == x)</a:t>
            </a:r>
          </a:p>
          <a:p>
            <a:r>
              <a:rPr lang="en-IN" dirty="0"/>
              <a:t>            return </a:t>
            </a:r>
            <a:r>
              <a:rPr lang="en-IN" dirty="0" err="1"/>
              <a:t>i</a:t>
            </a:r>
            <a:r>
              <a:rPr lang="en-IN" dirty="0"/>
              <a:t>;</a:t>
            </a:r>
          </a:p>
          <a:p>
            <a:r>
              <a:rPr lang="en-IN" dirty="0"/>
              <a:t>    return -1;</a:t>
            </a:r>
          </a:p>
          <a:p>
            <a:r>
              <a:rPr lang="en-IN" dirty="0"/>
              <a:t>}</a:t>
            </a:r>
          </a:p>
          <a:p>
            <a:r>
              <a:rPr lang="en-IN" dirty="0"/>
              <a:t>int main()</a:t>
            </a:r>
          </a:p>
          <a:p>
            <a:r>
              <a:rPr lang="en-IN" dirty="0"/>
              <a:t>{  int </a:t>
            </a:r>
            <a:r>
              <a:rPr lang="en-IN" dirty="0" err="1"/>
              <a:t>arr</a:t>
            </a:r>
            <a:r>
              <a:rPr lang="en-IN" dirty="0"/>
              <a:t>[] = { 2, 3, 4, 10, 40 };</a:t>
            </a:r>
          </a:p>
          <a:p>
            <a:r>
              <a:rPr lang="en-IN" dirty="0"/>
              <a:t>    int x = 10;</a:t>
            </a:r>
          </a:p>
          <a:p>
            <a:r>
              <a:rPr lang="en-IN" dirty="0"/>
              <a:t>    int N = </a:t>
            </a:r>
            <a:r>
              <a:rPr lang="en-IN" dirty="0" err="1"/>
              <a:t>sizeof</a:t>
            </a:r>
            <a:r>
              <a:rPr lang="en-IN" dirty="0"/>
              <a:t>(</a:t>
            </a:r>
            <a:r>
              <a:rPr lang="en-IN" dirty="0" err="1"/>
              <a:t>arr</a:t>
            </a:r>
            <a:r>
              <a:rPr lang="en-IN" dirty="0"/>
              <a:t>) / </a:t>
            </a:r>
            <a:r>
              <a:rPr lang="en-IN" dirty="0" err="1"/>
              <a:t>sizeof</a:t>
            </a:r>
            <a:r>
              <a:rPr lang="en-IN" dirty="0"/>
              <a:t>(</a:t>
            </a:r>
            <a:r>
              <a:rPr lang="en-IN" dirty="0" err="1"/>
              <a:t>arr</a:t>
            </a:r>
            <a:r>
              <a:rPr lang="en-IN" dirty="0"/>
              <a:t>[0]);</a:t>
            </a:r>
          </a:p>
          <a:p>
            <a:endParaRPr lang="en-IN" dirty="0"/>
          </a:p>
          <a:p>
            <a:r>
              <a:rPr lang="en-IN" dirty="0"/>
              <a:t>    // Function call</a:t>
            </a:r>
          </a:p>
          <a:p>
            <a:r>
              <a:rPr lang="en-IN" dirty="0"/>
              <a:t>    int result = search(</a:t>
            </a:r>
            <a:r>
              <a:rPr lang="en-IN" dirty="0" err="1"/>
              <a:t>arr</a:t>
            </a:r>
            <a:r>
              <a:rPr lang="en-IN" dirty="0"/>
              <a:t>, N, x);</a:t>
            </a:r>
          </a:p>
          <a:p>
            <a:r>
              <a:rPr lang="en-IN" dirty="0"/>
              <a:t>    (result == -1)</a:t>
            </a:r>
          </a:p>
          <a:p>
            <a:r>
              <a:rPr lang="en-IN" dirty="0"/>
              <a:t>         </a:t>
            </a:r>
            <a:r>
              <a:rPr lang="en-IN" dirty="0" err="1"/>
              <a:t>printf</a:t>
            </a:r>
            <a:r>
              <a:rPr lang="en-IN" dirty="0"/>
              <a:t>("Element is not present in array");</a:t>
            </a:r>
          </a:p>
          <a:p>
            <a:r>
              <a:rPr lang="en-IN" dirty="0"/>
              <a:t>         </a:t>
            </a:r>
            <a:r>
              <a:rPr lang="en-IN" dirty="0" err="1"/>
              <a:t>printf</a:t>
            </a:r>
            <a:r>
              <a:rPr lang="en-IN" dirty="0"/>
              <a:t>("Element is present at index %d", result);</a:t>
            </a:r>
          </a:p>
          <a:p>
            <a:r>
              <a:rPr lang="en-IN" dirty="0"/>
              <a:t>    return 0;</a:t>
            </a:r>
          </a:p>
          <a:p>
            <a:r>
              <a:rPr lang="en-IN" dirty="0"/>
              <a:t>}</a:t>
            </a:r>
          </a:p>
          <a:p>
            <a:endParaRPr lang="en-IN" b="1" dirty="0"/>
          </a:p>
          <a:p>
            <a:r>
              <a:rPr lang="en-IN" b="1" dirty="0"/>
              <a:t>Output: Present at index at 3</a:t>
            </a:r>
          </a:p>
        </p:txBody>
      </p:sp>
    </p:spTree>
    <p:extLst>
      <p:ext uri="{BB962C8B-B14F-4D97-AF65-F5344CB8AC3E}">
        <p14:creationId xmlns:p14="http://schemas.microsoft.com/office/powerpoint/2010/main" val="1408442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55C0484-AD67-FA3A-C52C-817123E9947F}"/>
              </a:ext>
            </a:extLst>
          </p:cNvPr>
          <p:cNvSpPr txBox="1"/>
          <p:nvPr/>
        </p:nvSpPr>
        <p:spPr>
          <a:xfrm>
            <a:off x="142875" y="200025"/>
            <a:ext cx="11815763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0" dirty="0">
                <a:solidFill>
                  <a:srgbClr val="273239"/>
                </a:solidFill>
                <a:effectLst/>
                <a:latin typeface="Nunito" pitchFamily="2" charset="0"/>
              </a:rPr>
              <a:t>Binary Search</a:t>
            </a:r>
            <a:r>
              <a:rPr lang="en-US" sz="2800" b="0" i="0" dirty="0">
                <a:solidFill>
                  <a:srgbClr val="273239"/>
                </a:solidFill>
                <a:effectLst/>
                <a:latin typeface="Nunito" pitchFamily="2" charset="0"/>
              </a:rPr>
              <a:t> :</a:t>
            </a:r>
          </a:p>
          <a:p>
            <a:endParaRPr lang="en-US" b="1" i="0" dirty="0">
              <a:solidFill>
                <a:srgbClr val="273239"/>
              </a:solidFill>
              <a:effectLst/>
              <a:latin typeface="Nunito" pitchFamily="2" charset="0"/>
            </a:endParaRPr>
          </a:p>
          <a:p>
            <a:r>
              <a:rPr lang="en-US" b="1" i="0" dirty="0">
                <a:solidFill>
                  <a:srgbClr val="273239"/>
                </a:solidFill>
                <a:effectLst/>
                <a:latin typeface="Nunito" pitchFamily="2" charset="0"/>
              </a:rPr>
              <a:t>    </a:t>
            </a:r>
            <a:r>
              <a:rPr lang="en-US" sz="2400" b="1" i="0" dirty="0">
                <a:solidFill>
                  <a:srgbClr val="273239"/>
                </a:solidFill>
                <a:effectLst/>
                <a:latin typeface="Nunito" pitchFamily="2" charset="0"/>
              </a:rPr>
              <a:t>Binary Search</a:t>
            </a:r>
            <a:r>
              <a:rPr lang="en-US" sz="2400" b="0" i="0" dirty="0">
                <a:solidFill>
                  <a:srgbClr val="273239"/>
                </a:solidFill>
                <a:effectLst/>
                <a:latin typeface="Nunito" pitchFamily="2" charset="0"/>
              </a:rPr>
              <a:t> </a:t>
            </a:r>
            <a:r>
              <a:rPr lang="en-US" sz="2400" b="1" i="0" dirty="0">
                <a:solidFill>
                  <a:srgbClr val="273239"/>
                </a:solidFill>
                <a:effectLst/>
                <a:latin typeface="Nunito" pitchFamily="2" charset="0"/>
              </a:rPr>
              <a:t>Algorithm </a:t>
            </a:r>
            <a:r>
              <a:rPr lang="en-US" sz="2400" b="0" i="0" dirty="0">
                <a:solidFill>
                  <a:srgbClr val="273239"/>
                </a:solidFill>
                <a:effectLst/>
                <a:latin typeface="Nunito" pitchFamily="2" charset="0"/>
              </a:rPr>
              <a:t>is a </a:t>
            </a:r>
            <a:r>
              <a:rPr lang="en-US" sz="2400" b="0" i="0" u="sng" dirty="0">
                <a:effectLst/>
                <a:latin typeface="Nunito" pitchFamily="2" charset="0"/>
                <a:hlinkClick r:id="rId2"/>
              </a:rPr>
              <a:t>searching algorithm</a:t>
            </a:r>
            <a:r>
              <a:rPr lang="en-US" sz="2400" b="0" i="0" dirty="0">
                <a:solidFill>
                  <a:srgbClr val="273239"/>
                </a:solidFill>
                <a:effectLst/>
                <a:latin typeface="Nunito" pitchFamily="2" charset="0"/>
              </a:rPr>
              <a:t> used in a sorted array by </a:t>
            </a:r>
            <a:r>
              <a:rPr lang="en-US" sz="2400" b="1" i="0" dirty="0">
                <a:solidFill>
                  <a:srgbClr val="273239"/>
                </a:solidFill>
                <a:effectLst/>
                <a:latin typeface="Nunito" pitchFamily="2" charset="0"/>
              </a:rPr>
              <a:t>repeatedly dividing the search interval in half</a:t>
            </a:r>
            <a:r>
              <a:rPr lang="en-US" sz="2400" b="0" i="0" dirty="0">
                <a:solidFill>
                  <a:srgbClr val="273239"/>
                </a:solidFill>
                <a:effectLst/>
                <a:latin typeface="Nunito" pitchFamily="2" charset="0"/>
              </a:rPr>
              <a:t>. The idea of binary search is to use the information that the array is sorted and reduce the time complexity.</a:t>
            </a:r>
          </a:p>
          <a:p>
            <a:endParaRPr lang="en-US" sz="2400" dirty="0">
              <a:solidFill>
                <a:srgbClr val="273239"/>
              </a:solidFill>
              <a:latin typeface="Nunito" pitchFamily="2" charset="0"/>
            </a:endParaRPr>
          </a:p>
          <a:p>
            <a:endParaRPr lang="en-US" sz="2400" b="0" i="0" dirty="0">
              <a:solidFill>
                <a:srgbClr val="273239"/>
              </a:solidFill>
              <a:effectLst/>
              <a:latin typeface="Nunito" pitchFamily="2" charset="0"/>
            </a:endParaRPr>
          </a:p>
          <a:p>
            <a:endParaRPr lang="en-US" sz="2400" b="0" i="0" dirty="0">
              <a:solidFill>
                <a:srgbClr val="273239"/>
              </a:solidFill>
              <a:effectLst/>
              <a:latin typeface="Nunito" pitchFamily="2" charset="0"/>
            </a:endParaRPr>
          </a:p>
          <a:p>
            <a:endParaRPr lang="en-IN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0A4C55-AF49-9C2F-8DBD-F0E25126DF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6487" y="2423896"/>
            <a:ext cx="5862638" cy="350541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E32D008-0BDD-CFC9-2972-936C349C4A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362" y="2423896"/>
            <a:ext cx="5653088" cy="350541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76979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E1B5C40-0F14-DC73-47CD-A551E300A8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961816"/>
            <a:ext cx="6038851" cy="409595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55DE5EE-AAE1-7A59-1006-DF8289D3E6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449" y="961816"/>
            <a:ext cx="5772151" cy="409595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25796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6C2FCD-4312-B025-FEC5-343346E0C317}"/>
              </a:ext>
            </a:extLst>
          </p:cNvPr>
          <p:cNvSpPr txBox="1"/>
          <p:nvPr/>
        </p:nvSpPr>
        <p:spPr>
          <a:xfrm>
            <a:off x="200025" y="257175"/>
            <a:ext cx="11991975" cy="6160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i="0" dirty="0">
                <a:solidFill>
                  <a:srgbClr val="273239"/>
                </a:solidFill>
                <a:effectLst/>
                <a:latin typeface="Nunito" pitchFamily="2" charset="0"/>
              </a:rPr>
              <a:t>Binary Search Algorithm:</a:t>
            </a:r>
          </a:p>
          <a:p>
            <a:endParaRPr lang="en-IN" sz="2400" b="1" i="0" dirty="0">
              <a:solidFill>
                <a:srgbClr val="273239"/>
              </a:solidFill>
              <a:effectLst/>
              <a:latin typeface="Nunito" pitchFamily="2" charset="0"/>
            </a:endParaRPr>
          </a:p>
          <a:p>
            <a:pPr algn="l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273239"/>
                </a:solidFill>
                <a:effectLst/>
                <a:latin typeface="Nunito" pitchFamily="2" charset="0"/>
              </a:rPr>
              <a:t>Divide the search space into two halves by </a:t>
            </a:r>
            <a:r>
              <a:rPr lang="en-US" sz="2400" b="1" i="0" u="sng" dirty="0">
                <a:solidFill>
                  <a:srgbClr val="273239"/>
                </a:solidFill>
                <a:effectLst/>
                <a:latin typeface="Nunito" pitchFamily="2" charset="0"/>
                <a:hlinkClick r:id="rId2"/>
              </a:rPr>
              <a:t>finding the middle index “mid”</a:t>
            </a:r>
            <a:r>
              <a:rPr lang="en-US" sz="2400" b="0" i="0" dirty="0">
                <a:solidFill>
                  <a:srgbClr val="273239"/>
                </a:solidFill>
                <a:effectLst/>
                <a:latin typeface="Nunito" pitchFamily="2" charset="0"/>
              </a:rPr>
              <a:t>. </a:t>
            </a:r>
          </a:p>
          <a:p>
            <a:pPr algn="l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273239"/>
                </a:solidFill>
                <a:effectLst/>
                <a:latin typeface="Nunito" pitchFamily="2" charset="0"/>
              </a:rPr>
              <a:t>Compare the middle element of the search space with the </a:t>
            </a:r>
            <a:r>
              <a:rPr lang="en-US" sz="2400" b="1" i="0" dirty="0">
                <a:solidFill>
                  <a:srgbClr val="273239"/>
                </a:solidFill>
                <a:effectLst/>
                <a:latin typeface="Nunito" pitchFamily="2" charset="0"/>
              </a:rPr>
              <a:t>key</a:t>
            </a:r>
            <a:r>
              <a:rPr lang="en-US" sz="2400" b="0" i="0" dirty="0">
                <a:solidFill>
                  <a:srgbClr val="273239"/>
                </a:solidFill>
                <a:effectLst/>
                <a:latin typeface="Nunito" pitchFamily="2" charset="0"/>
              </a:rPr>
              <a:t>. </a:t>
            </a:r>
          </a:p>
          <a:p>
            <a:pPr algn="l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273239"/>
                </a:solidFill>
                <a:effectLst/>
                <a:latin typeface="Nunito" pitchFamily="2" charset="0"/>
              </a:rPr>
              <a:t>If the </a:t>
            </a:r>
            <a:r>
              <a:rPr lang="en-US" sz="2400" b="1" i="0" dirty="0">
                <a:solidFill>
                  <a:srgbClr val="273239"/>
                </a:solidFill>
                <a:effectLst/>
                <a:latin typeface="Nunito" pitchFamily="2" charset="0"/>
              </a:rPr>
              <a:t>key </a:t>
            </a:r>
            <a:r>
              <a:rPr lang="en-US" sz="2400" b="0" i="0" dirty="0">
                <a:solidFill>
                  <a:srgbClr val="273239"/>
                </a:solidFill>
                <a:effectLst/>
                <a:latin typeface="Nunito" pitchFamily="2" charset="0"/>
              </a:rPr>
              <a:t>is found at middle element, the process is terminated.</a:t>
            </a:r>
          </a:p>
          <a:p>
            <a:pPr algn="l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273239"/>
                </a:solidFill>
                <a:effectLst/>
                <a:latin typeface="Nunito" pitchFamily="2" charset="0"/>
              </a:rPr>
              <a:t>If the </a:t>
            </a:r>
            <a:r>
              <a:rPr lang="en-US" sz="2400" b="1" i="0" dirty="0">
                <a:solidFill>
                  <a:srgbClr val="273239"/>
                </a:solidFill>
                <a:effectLst/>
                <a:latin typeface="Nunito" pitchFamily="2" charset="0"/>
              </a:rPr>
              <a:t>key </a:t>
            </a:r>
            <a:r>
              <a:rPr lang="en-US" sz="2400" b="0" i="0" dirty="0">
                <a:solidFill>
                  <a:srgbClr val="273239"/>
                </a:solidFill>
                <a:effectLst/>
                <a:latin typeface="Nunito" pitchFamily="2" charset="0"/>
              </a:rPr>
              <a:t>is not found at middle element, choose which half will be used as the next search space.</a:t>
            </a:r>
          </a:p>
          <a:p>
            <a:pPr marL="742950" lvl="1" indent="-285750" algn="l" fontAlgn="base">
              <a:spcBef>
                <a:spcPts val="375"/>
              </a:spcBef>
              <a:spcAft>
                <a:spcPts val="375"/>
              </a:spcAft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273239"/>
                </a:solidFill>
                <a:effectLst/>
                <a:latin typeface="Nunito" pitchFamily="2" charset="0"/>
              </a:rPr>
              <a:t>If the </a:t>
            </a:r>
            <a:r>
              <a:rPr lang="en-US" sz="2400" b="1" i="0" dirty="0">
                <a:solidFill>
                  <a:srgbClr val="273239"/>
                </a:solidFill>
                <a:effectLst/>
                <a:latin typeface="Nunito" pitchFamily="2" charset="0"/>
              </a:rPr>
              <a:t>key </a:t>
            </a:r>
            <a:r>
              <a:rPr lang="en-US" sz="2400" b="0" i="0" dirty="0">
                <a:solidFill>
                  <a:srgbClr val="273239"/>
                </a:solidFill>
                <a:effectLst/>
                <a:latin typeface="Nunito" pitchFamily="2" charset="0"/>
              </a:rPr>
              <a:t>is smaller than the middle element, then the </a:t>
            </a:r>
            <a:r>
              <a:rPr lang="en-US" sz="2400" b="1" i="0" dirty="0">
                <a:solidFill>
                  <a:srgbClr val="273239"/>
                </a:solidFill>
                <a:effectLst/>
                <a:latin typeface="Nunito" pitchFamily="2" charset="0"/>
              </a:rPr>
              <a:t>left </a:t>
            </a:r>
            <a:r>
              <a:rPr lang="en-US" sz="2400" b="0" i="0" dirty="0">
                <a:solidFill>
                  <a:srgbClr val="273239"/>
                </a:solidFill>
                <a:effectLst/>
                <a:latin typeface="Nunito" pitchFamily="2" charset="0"/>
              </a:rPr>
              <a:t>side is used for next search.</a:t>
            </a:r>
          </a:p>
          <a:p>
            <a:pPr marL="742950" lvl="1" indent="-285750" algn="l" fontAlgn="base">
              <a:spcBef>
                <a:spcPts val="375"/>
              </a:spcBef>
              <a:spcAft>
                <a:spcPts val="375"/>
              </a:spcAft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273239"/>
                </a:solidFill>
                <a:effectLst/>
                <a:latin typeface="Nunito" pitchFamily="2" charset="0"/>
              </a:rPr>
              <a:t>If the </a:t>
            </a:r>
            <a:r>
              <a:rPr lang="en-US" sz="2400" b="1" i="0" dirty="0">
                <a:solidFill>
                  <a:srgbClr val="273239"/>
                </a:solidFill>
                <a:effectLst/>
                <a:latin typeface="Nunito" pitchFamily="2" charset="0"/>
              </a:rPr>
              <a:t>key </a:t>
            </a:r>
            <a:r>
              <a:rPr lang="en-US" sz="2400" b="0" i="0" dirty="0">
                <a:solidFill>
                  <a:srgbClr val="273239"/>
                </a:solidFill>
                <a:effectLst/>
                <a:latin typeface="Nunito" pitchFamily="2" charset="0"/>
              </a:rPr>
              <a:t>is larger than the middle element, then the </a:t>
            </a:r>
            <a:r>
              <a:rPr lang="en-US" sz="2400" b="1" i="0" dirty="0">
                <a:solidFill>
                  <a:srgbClr val="273239"/>
                </a:solidFill>
                <a:effectLst/>
                <a:latin typeface="Nunito" pitchFamily="2" charset="0"/>
              </a:rPr>
              <a:t>right </a:t>
            </a:r>
            <a:r>
              <a:rPr lang="en-US" sz="2400" b="0" i="0" dirty="0">
                <a:solidFill>
                  <a:srgbClr val="273239"/>
                </a:solidFill>
                <a:effectLst/>
                <a:latin typeface="Nunito" pitchFamily="2" charset="0"/>
              </a:rPr>
              <a:t>side is used for next search.</a:t>
            </a:r>
          </a:p>
          <a:p>
            <a:pPr algn="l" fontAlgn="base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273239"/>
                </a:solidFill>
                <a:effectLst/>
                <a:latin typeface="Nunito" pitchFamily="2" charset="0"/>
              </a:rPr>
              <a:t>This process is continued until the </a:t>
            </a:r>
            <a:r>
              <a:rPr lang="en-US" sz="2400" b="1" i="0" dirty="0">
                <a:solidFill>
                  <a:srgbClr val="273239"/>
                </a:solidFill>
                <a:effectLst/>
                <a:latin typeface="Nunito" pitchFamily="2" charset="0"/>
              </a:rPr>
              <a:t>key </a:t>
            </a:r>
            <a:r>
              <a:rPr lang="en-US" sz="2400" b="0" i="0" dirty="0">
                <a:solidFill>
                  <a:srgbClr val="273239"/>
                </a:solidFill>
                <a:effectLst/>
                <a:latin typeface="Nunito" pitchFamily="2" charset="0"/>
              </a:rPr>
              <a:t>is found or the total search space is exhausted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9207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6E91417-DE84-8088-7572-83E191B88C8A}"/>
              </a:ext>
            </a:extLst>
          </p:cNvPr>
          <p:cNvSpPr txBox="1"/>
          <p:nvPr/>
        </p:nvSpPr>
        <p:spPr>
          <a:xfrm>
            <a:off x="0" y="100013"/>
            <a:ext cx="11944350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// C program to implement iterative Binary Search</a:t>
            </a:r>
          </a:p>
          <a:p>
            <a:r>
              <a:rPr lang="en-US" b="1" dirty="0"/>
              <a:t>#include &lt;iostream&gt;</a:t>
            </a:r>
          </a:p>
          <a:p>
            <a:r>
              <a:rPr lang="en-US" b="1" dirty="0"/>
              <a:t>Using namespace std;</a:t>
            </a:r>
          </a:p>
          <a:p>
            <a:r>
              <a:rPr lang="en-US" b="1" dirty="0"/>
              <a:t>// An iterative binary search function.</a:t>
            </a:r>
          </a:p>
          <a:p>
            <a:r>
              <a:rPr lang="en-US" b="1" dirty="0"/>
              <a:t>int </a:t>
            </a:r>
            <a:r>
              <a:rPr lang="en-US" b="1" dirty="0" err="1"/>
              <a:t>binarySearch</a:t>
            </a:r>
            <a:r>
              <a:rPr lang="en-US" b="1" dirty="0"/>
              <a:t>(int </a:t>
            </a:r>
            <a:r>
              <a:rPr lang="en-US" b="1" dirty="0" err="1"/>
              <a:t>arr</a:t>
            </a:r>
            <a:r>
              <a:rPr lang="en-US" b="1" dirty="0"/>
              <a:t>[], int low, int high, int x)</a:t>
            </a:r>
          </a:p>
          <a:p>
            <a:r>
              <a:rPr lang="en-US" b="1" dirty="0"/>
              <a:t>{</a:t>
            </a:r>
          </a:p>
          <a:p>
            <a:r>
              <a:rPr lang="en-US" b="1" dirty="0"/>
              <a:t>    while (low &lt;= high) {</a:t>
            </a:r>
          </a:p>
          <a:p>
            <a:r>
              <a:rPr lang="en-US" b="1" dirty="0"/>
              <a:t>        int mid = low + (high - low) / 2;</a:t>
            </a:r>
          </a:p>
          <a:p>
            <a:endParaRPr lang="en-US" b="1" dirty="0"/>
          </a:p>
          <a:p>
            <a:r>
              <a:rPr lang="en-US" b="1" dirty="0"/>
              <a:t>        // Check if x is present at mid</a:t>
            </a:r>
          </a:p>
          <a:p>
            <a:r>
              <a:rPr lang="en-US" b="1" dirty="0"/>
              <a:t>        if (</a:t>
            </a:r>
            <a:r>
              <a:rPr lang="en-US" b="1" dirty="0" err="1"/>
              <a:t>arr</a:t>
            </a:r>
            <a:r>
              <a:rPr lang="en-US" b="1" dirty="0"/>
              <a:t>[mid] == x)</a:t>
            </a:r>
          </a:p>
          <a:p>
            <a:r>
              <a:rPr lang="en-US" b="1" dirty="0"/>
              <a:t>            return mid;</a:t>
            </a:r>
          </a:p>
          <a:p>
            <a:endParaRPr lang="en-US" b="1" dirty="0"/>
          </a:p>
          <a:p>
            <a:r>
              <a:rPr lang="en-US" b="1" dirty="0"/>
              <a:t>        // If x greater, ignore left half</a:t>
            </a:r>
          </a:p>
          <a:p>
            <a:r>
              <a:rPr lang="en-US" b="1" dirty="0"/>
              <a:t>        if (</a:t>
            </a:r>
            <a:r>
              <a:rPr lang="en-US" b="1" dirty="0" err="1"/>
              <a:t>arr</a:t>
            </a:r>
            <a:r>
              <a:rPr lang="en-US" b="1" dirty="0"/>
              <a:t>[mid] &lt; x)</a:t>
            </a:r>
          </a:p>
          <a:p>
            <a:r>
              <a:rPr lang="en-US" b="1" dirty="0"/>
              <a:t>            low = mid + 1;</a:t>
            </a:r>
          </a:p>
          <a:p>
            <a:endParaRPr lang="en-US" b="1" dirty="0"/>
          </a:p>
          <a:p>
            <a:r>
              <a:rPr lang="en-US" b="1" dirty="0"/>
              <a:t>        // If x is smaller, ignore right half</a:t>
            </a:r>
          </a:p>
          <a:p>
            <a:r>
              <a:rPr lang="en-US" b="1" dirty="0"/>
              <a:t>        else</a:t>
            </a:r>
          </a:p>
          <a:p>
            <a:r>
              <a:rPr lang="en-US" b="1" dirty="0"/>
              <a:t>            high = mid - 1;</a:t>
            </a:r>
          </a:p>
          <a:p>
            <a:r>
              <a:rPr lang="en-US" b="1" dirty="0"/>
              <a:t>    }</a:t>
            </a:r>
          </a:p>
          <a:p>
            <a:endParaRPr lang="en-US" b="1" dirty="0"/>
          </a:p>
          <a:p>
            <a:r>
              <a:rPr lang="en-US" b="1" dirty="0"/>
              <a:t>    // If we reach here, then element was not present</a:t>
            </a:r>
          </a:p>
          <a:p>
            <a:r>
              <a:rPr lang="en-US" b="1" dirty="0"/>
              <a:t>    return -1;</a:t>
            </a:r>
          </a:p>
          <a:p>
            <a:r>
              <a:rPr lang="en-US" dirty="0"/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616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765</Words>
  <Application>Microsoft Office PowerPoint</Application>
  <PresentationFormat>Widescreen</PresentationFormat>
  <Paragraphs>108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Nunito</vt:lpstr>
      <vt:lpstr>Office Theme</vt:lpstr>
      <vt:lpstr>Searching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vaishnavi kotamire</dc:creator>
  <cp:lastModifiedBy>vaishnavi kotamire</cp:lastModifiedBy>
  <cp:revision>2</cp:revision>
  <dcterms:created xsi:type="dcterms:W3CDTF">2025-03-18T06:47:51Z</dcterms:created>
  <dcterms:modified xsi:type="dcterms:W3CDTF">2025-03-18T16:14:25Z</dcterms:modified>
</cp:coreProperties>
</file>