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84" r:id="rId14"/>
    <p:sldId id="270" r:id="rId15"/>
    <p:sldId id="285"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3" d="100"/>
          <a:sy n="93" d="100"/>
        </p:scale>
        <p:origin x="-1314"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B76DE1A-13AC-4F63-BCA8-F9C2F097EA74}" type="datetimeFigureOut">
              <a:rPr lang="en-IN" smtClean="0"/>
              <a:t>23-08-2025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66A13C-86C2-4D9D-BA4F-008ABDC26305}" type="slidenum">
              <a:rPr lang="en-IN" smtClean="0"/>
              <a:t>‹#›</a:t>
            </a:fld>
            <a:endParaRPr lang="en-IN"/>
          </a:p>
        </p:txBody>
      </p:sp>
    </p:spTree>
    <p:extLst>
      <p:ext uri="{BB962C8B-B14F-4D97-AF65-F5344CB8AC3E}">
        <p14:creationId xmlns:p14="http://schemas.microsoft.com/office/powerpoint/2010/main" val="3111691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B76DE1A-13AC-4F63-BCA8-F9C2F097EA74}" type="datetimeFigureOut">
              <a:rPr lang="en-IN" smtClean="0"/>
              <a:t>23-08-2025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66A13C-86C2-4D9D-BA4F-008ABDC26305}" type="slidenum">
              <a:rPr lang="en-IN" smtClean="0"/>
              <a:t>‹#›</a:t>
            </a:fld>
            <a:endParaRPr lang="en-IN"/>
          </a:p>
        </p:txBody>
      </p:sp>
    </p:spTree>
    <p:extLst>
      <p:ext uri="{BB962C8B-B14F-4D97-AF65-F5344CB8AC3E}">
        <p14:creationId xmlns:p14="http://schemas.microsoft.com/office/powerpoint/2010/main" val="3797755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B76DE1A-13AC-4F63-BCA8-F9C2F097EA74}" type="datetimeFigureOut">
              <a:rPr lang="en-IN" smtClean="0"/>
              <a:t>23-08-2025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66A13C-86C2-4D9D-BA4F-008ABDC26305}" type="slidenum">
              <a:rPr lang="en-IN" smtClean="0"/>
              <a:t>‹#›</a:t>
            </a:fld>
            <a:endParaRPr lang="en-IN"/>
          </a:p>
        </p:txBody>
      </p:sp>
    </p:spTree>
    <p:extLst>
      <p:ext uri="{BB962C8B-B14F-4D97-AF65-F5344CB8AC3E}">
        <p14:creationId xmlns:p14="http://schemas.microsoft.com/office/powerpoint/2010/main" val="824561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B76DE1A-13AC-4F63-BCA8-F9C2F097EA74}" type="datetimeFigureOut">
              <a:rPr lang="en-IN" smtClean="0"/>
              <a:t>23-08-2025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66A13C-86C2-4D9D-BA4F-008ABDC26305}" type="slidenum">
              <a:rPr lang="en-IN" smtClean="0"/>
              <a:t>‹#›</a:t>
            </a:fld>
            <a:endParaRPr lang="en-IN"/>
          </a:p>
        </p:txBody>
      </p:sp>
    </p:spTree>
    <p:extLst>
      <p:ext uri="{BB962C8B-B14F-4D97-AF65-F5344CB8AC3E}">
        <p14:creationId xmlns:p14="http://schemas.microsoft.com/office/powerpoint/2010/main" val="3206325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76DE1A-13AC-4F63-BCA8-F9C2F097EA74}" type="datetimeFigureOut">
              <a:rPr lang="en-IN" smtClean="0"/>
              <a:t>23-08-2025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66A13C-86C2-4D9D-BA4F-008ABDC26305}" type="slidenum">
              <a:rPr lang="en-IN" smtClean="0"/>
              <a:t>‹#›</a:t>
            </a:fld>
            <a:endParaRPr lang="en-IN"/>
          </a:p>
        </p:txBody>
      </p:sp>
    </p:spTree>
    <p:extLst>
      <p:ext uri="{BB962C8B-B14F-4D97-AF65-F5344CB8AC3E}">
        <p14:creationId xmlns:p14="http://schemas.microsoft.com/office/powerpoint/2010/main" val="2490597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B76DE1A-13AC-4F63-BCA8-F9C2F097EA74}" type="datetimeFigureOut">
              <a:rPr lang="en-IN" smtClean="0"/>
              <a:t>23-08-2025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66A13C-86C2-4D9D-BA4F-008ABDC26305}" type="slidenum">
              <a:rPr lang="en-IN" smtClean="0"/>
              <a:t>‹#›</a:t>
            </a:fld>
            <a:endParaRPr lang="en-IN"/>
          </a:p>
        </p:txBody>
      </p:sp>
    </p:spTree>
    <p:extLst>
      <p:ext uri="{BB962C8B-B14F-4D97-AF65-F5344CB8AC3E}">
        <p14:creationId xmlns:p14="http://schemas.microsoft.com/office/powerpoint/2010/main" val="1489331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B76DE1A-13AC-4F63-BCA8-F9C2F097EA74}" type="datetimeFigureOut">
              <a:rPr lang="en-IN" smtClean="0"/>
              <a:t>23-08-2025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C66A13C-86C2-4D9D-BA4F-008ABDC26305}" type="slidenum">
              <a:rPr lang="en-IN" smtClean="0"/>
              <a:t>‹#›</a:t>
            </a:fld>
            <a:endParaRPr lang="en-IN"/>
          </a:p>
        </p:txBody>
      </p:sp>
    </p:spTree>
    <p:extLst>
      <p:ext uri="{BB962C8B-B14F-4D97-AF65-F5344CB8AC3E}">
        <p14:creationId xmlns:p14="http://schemas.microsoft.com/office/powerpoint/2010/main" val="1273379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B76DE1A-13AC-4F63-BCA8-F9C2F097EA74}" type="datetimeFigureOut">
              <a:rPr lang="en-IN" smtClean="0"/>
              <a:t>23-08-2025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C66A13C-86C2-4D9D-BA4F-008ABDC26305}" type="slidenum">
              <a:rPr lang="en-IN" smtClean="0"/>
              <a:t>‹#›</a:t>
            </a:fld>
            <a:endParaRPr lang="en-IN"/>
          </a:p>
        </p:txBody>
      </p:sp>
    </p:spTree>
    <p:extLst>
      <p:ext uri="{BB962C8B-B14F-4D97-AF65-F5344CB8AC3E}">
        <p14:creationId xmlns:p14="http://schemas.microsoft.com/office/powerpoint/2010/main" val="3473189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76DE1A-13AC-4F63-BCA8-F9C2F097EA74}" type="datetimeFigureOut">
              <a:rPr lang="en-IN" smtClean="0"/>
              <a:t>23-08-2025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C66A13C-86C2-4D9D-BA4F-008ABDC26305}" type="slidenum">
              <a:rPr lang="en-IN" smtClean="0"/>
              <a:t>‹#›</a:t>
            </a:fld>
            <a:endParaRPr lang="en-IN"/>
          </a:p>
        </p:txBody>
      </p:sp>
    </p:spTree>
    <p:extLst>
      <p:ext uri="{BB962C8B-B14F-4D97-AF65-F5344CB8AC3E}">
        <p14:creationId xmlns:p14="http://schemas.microsoft.com/office/powerpoint/2010/main" val="2537281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76DE1A-13AC-4F63-BCA8-F9C2F097EA74}" type="datetimeFigureOut">
              <a:rPr lang="en-IN" smtClean="0"/>
              <a:t>23-08-2025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66A13C-86C2-4D9D-BA4F-008ABDC26305}" type="slidenum">
              <a:rPr lang="en-IN" smtClean="0"/>
              <a:t>‹#›</a:t>
            </a:fld>
            <a:endParaRPr lang="en-IN"/>
          </a:p>
        </p:txBody>
      </p:sp>
    </p:spTree>
    <p:extLst>
      <p:ext uri="{BB962C8B-B14F-4D97-AF65-F5344CB8AC3E}">
        <p14:creationId xmlns:p14="http://schemas.microsoft.com/office/powerpoint/2010/main" val="789122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76DE1A-13AC-4F63-BCA8-F9C2F097EA74}" type="datetimeFigureOut">
              <a:rPr lang="en-IN" smtClean="0"/>
              <a:t>23-08-2025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66A13C-86C2-4D9D-BA4F-008ABDC26305}" type="slidenum">
              <a:rPr lang="en-IN" smtClean="0"/>
              <a:t>‹#›</a:t>
            </a:fld>
            <a:endParaRPr lang="en-IN"/>
          </a:p>
        </p:txBody>
      </p:sp>
    </p:spTree>
    <p:extLst>
      <p:ext uri="{BB962C8B-B14F-4D97-AF65-F5344CB8AC3E}">
        <p14:creationId xmlns:p14="http://schemas.microsoft.com/office/powerpoint/2010/main" val="76831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76DE1A-13AC-4F63-BCA8-F9C2F097EA74}" type="datetimeFigureOut">
              <a:rPr lang="en-IN" smtClean="0"/>
              <a:t>23-08-2025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6A13C-86C2-4D9D-BA4F-008ABDC26305}" type="slidenum">
              <a:rPr lang="en-IN" smtClean="0"/>
              <a:t>‹#›</a:t>
            </a:fld>
            <a:endParaRPr lang="en-IN"/>
          </a:p>
        </p:txBody>
      </p:sp>
    </p:spTree>
    <p:extLst>
      <p:ext uri="{BB962C8B-B14F-4D97-AF65-F5344CB8AC3E}">
        <p14:creationId xmlns:p14="http://schemas.microsoft.com/office/powerpoint/2010/main" val="293335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066800"/>
            <a:ext cx="8458200" cy="1200329"/>
          </a:xfrm>
          <a:prstGeom prst="rect">
            <a:avLst/>
          </a:prstGeom>
          <a:noFill/>
        </p:spPr>
        <p:txBody>
          <a:bodyPr wrap="square" rtlCol="0">
            <a:spAutoFit/>
          </a:bodyPr>
          <a:lstStyle/>
          <a:p>
            <a:pPr algn="ctr"/>
            <a:r>
              <a:rPr lang="en-US" sz="3600" dirty="0" smtClean="0"/>
              <a:t>Unit II</a:t>
            </a:r>
          </a:p>
          <a:p>
            <a:pPr algn="ctr"/>
            <a:r>
              <a:rPr lang="en-US" sz="3600" dirty="0" smtClean="0"/>
              <a:t>Control Flow and Loops</a:t>
            </a:r>
            <a:endParaRPr lang="en-IN" sz="3600" dirty="0"/>
          </a:p>
        </p:txBody>
      </p:sp>
      <p:sp>
        <p:nvSpPr>
          <p:cNvPr id="3" name="TextBox 2"/>
          <p:cNvSpPr txBox="1"/>
          <p:nvPr/>
        </p:nvSpPr>
        <p:spPr>
          <a:xfrm>
            <a:off x="5334000" y="3657600"/>
            <a:ext cx="3505200" cy="646331"/>
          </a:xfrm>
          <a:prstGeom prst="rect">
            <a:avLst/>
          </a:prstGeom>
          <a:noFill/>
        </p:spPr>
        <p:txBody>
          <a:bodyPr wrap="square" rtlCol="0">
            <a:spAutoFit/>
          </a:bodyPr>
          <a:lstStyle/>
          <a:p>
            <a:r>
              <a:rPr lang="en-US" dirty="0" smtClean="0"/>
              <a:t>Presentation By – </a:t>
            </a:r>
            <a:r>
              <a:rPr lang="en-US" dirty="0" err="1" smtClean="0"/>
              <a:t>S.S.Kagale</a:t>
            </a:r>
            <a:endParaRPr lang="en-US" dirty="0" smtClean="0"/>
          </a:p>
          <a:p>
            <a:r>
              <a:rPr lang="en-US" smtClean="0"/>
              <a:t>Assistant Professor VCK</a:t>
            </a:r>
            <a:endParaRPr lang="en-US"/>
          </a:p>
        </p:txBody>
      </p:sp>
    </p:spTree>
    <p:extLst>
      <p:ext uri="{BB962C8B-B14F-4D97-AF65-F5344CB8AC3E}">
        <p14:creationId xmlns:p14="http://schemas.microsoft.com/office/powerpoint/2010/main" val="3327009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ython If-else stateme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457200"/>
            <a:ext cx="3657600" cy="5943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7666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9067800" cy="4524315"/>
          </a:xfrm>
          <a:prstGeom prst="rect">
            <a:avLst/>
          </a:prstGeom>
          <a:noFill/>
        </p:spPr>
        <p:txBody>
          <a:bodyPr wrap="square" rtlCol="0">
            <a:spAutoFit/>
          </a:bodyPr>
          <a:lstStyle/>
          <a:p>
            <a:r>
              <a:rPr lang="en-US" dirty="0"/>
              <a:t>Example 1</a:t>
            </a:r>
          </a:p>
          <a:p>
            <a:r>
              <a:rPr lang="en-US" dirty="0"/>
              <a:t># Simple Python program to understand </a:t>
            </a:r>
            <a:r>
              <a:rPr lang="en-US" dirty="0" err="1"/>
              <a:t>elif</a:t>
            </a:r>
            <a:r>
              <a:rPr lang="en-US" dirty="0"/>
              <a:t> statement  </a:t>
            </a:r>
          </a:p>
          <a:p>
            <a:r>
              <a:rPr lang="en-US" dirty="0"/>
              <a:t>number = </a:t>
            </a:r>
            <a:r>
              <a:rPr lang="en-US" dirty="0" err="1"/>
              <a:t>int</a:t>
            </a:r>
            <a:r>
              <a:rPr lang="en-US" dirty="0"/>
              <a:t>(input("Enter the number?"))    </a:t>
            </a:r>
          </a:p>
          <a:p>
            <a:r>
              <a:rPr lang="en-US" dirty="0"/>
              <a:t># Here, we are taking an integer number and taking input dynamically  </a:t>
            </a:r>
          </a:p>
          <a:p>
            <a:r>
              <a:rPr lang="en-US" b="1" dirty="0"/>
              <a:t>if</a:t>
            </a:r>
            <a:r>
              <a:rPr lang="en-US" dirty="0"/>
              <a:t> number==10:    </a:t>
            </a:r>
          </a:p>
          <a:p>
            <a:r>
              <a:rPr lang="en-US" dirty="0"/>
              <a:t># Here, we are checking the condition. If the condition is true, we will enter the block  </a:t>
            </a:r>
          </a:p>
          <a:p>
            <a:r>
              <a:rPr lang="en-US" dirty="0"/>
              <a:t>    </a:t>
            </a:r>
            <a:r>
              <a:rPr lang="en-US" b="1" dirty="0"/>
              <a:t>print</a:t>
            </a:r>
            <a:r>
              <a:rPr lang="en-US" dirty="0"/>
              <a:t>("The given number is equals to 10")    </a:t>
            </a:r>
          </a:p>
          <a:p>
            <a:r>
              <a:rPr lang="en-US" b="1" dirty="0" err="1"/>
              <a:t>elif</a:t>
            </a:r>
            <a:r>
              <a:rPr lang="en-US" dirty="0"/>
              <a:t> number==50:  </a:t>
            </a:r>
          </a:p>
          <a:p>
            <a:r>
              <a:rPr lang="en-US" dirty="0"/>
              <a:t># Here, we are checking the condition. If the condition is true, we will enter the block    </a:t>
            </a:r>
          </a:p>
          <a:p>
            <a:r>
              <a:rPr lang="en-US" dirty="0"/>
              <a:t>    </a:t>
            </a:r>
            <a:r>
              <a:rPr lang="en-US" b="1" dirty="0"/>
              <a:t>print</a:t>
            </a:r>
            <a:r>
              <a:rPr lang="en-US" dirty="0"/>
              <a:t>("The given number is equal to 50");    </a:t>
            </a:r>
          </a:p>
          <a:p>
            <a:r>
              <a:rPr lang="en-US" b="1" dirty="0" err="1"/>
              <a:t>elif</a:t>
            </a:r>
            <a:r>
              <a:rPr lang="en-US" dirty="0"/>
              <a:t> number==100:    </a:t>
            </a:r>
          </a:p>
          <a:p>
            <a:r>
              <a:rPr lang="en-US" dirty="0"/>
              <a:t># Here, we are checking the condition. If the condition is true, we will enter the block  </a:t>
            </a:r>
          </a:p>
          <a:p>
            <a:r>
              <a:rPr lang="en-US" dirty="0"/>
              <a:t>    </a:t>
            </a:r>
            <a:r>
              <a:rPr lang="en-US" b="1" dirty="0"/>
              <a:t>print</a:t>
            </a:r>
            <a:r>
              <a:rPr lang="en-US" dirty="0"/>
              <a:t>("The given number is equal to 100");    </a:t>
            </a:r>
          </a:p>
          <a:p>
            <a:r>
              <a:rPr lang="en-US" b="1" dirty="0"/>
              <a:t>else</a:t>
            </a:r>
            <a:r>
              <a:rPr lang="en-US" dirty="0"/>
              <a:t>:    </a:t>
            </a:r>
          </a:p>
          <a:p>
            <a:r>
              <a:rPr lang="en-US" dirty="0"/>
              <a:t>    </a:t>
            </a:r>
            <a:r>
              <a:rPr lang="en-US" b="1" dirty="0"/>
              <a:t>print</a:t>
            </a:r>
            <a:r>
              <a:rPr lang="en-US" dirty="0"/>
              <a:t>("The given number is not equal to 10, 50 or 100"); </a:t>
            </a:r>
          </a:p>
          <a:p>
            <a:endParaRPr lang="en-IN" dirty="0"/>
          </a:p>
        </p:txBody>
      </p:sp>
    </p:spTree>
    <p:extLst>
      <p:ext uri="{BB962C8B-B14F-4D97-AF65-F5344CB8AC3E}">
        <p14:creationId xmlns:p14="http://schemas.microsoft.com/office/powerpoint/2010/main" val="628368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400"/>
            <a:ext cx="8991600" cy="5632311"/>
          </a:xfrm>
          <a:prstGeom prst="rect">
            <a:avLst/>
          </a:prstGeom>
          <a:noFill/>
        </p:spPr>
        <p:txBody>
          <a:bodyPr wrap="square" rtlCol="0">
            <a:spAutoFit/>
          </a:bodyPr>
          <a:lstStyle/>
          <a:p>
            <a:r>
              <a:rPr lang="en-US" dirty="0"/>
              <a:t>Loops</a:t>
            </a:r>
          </a:p>
          <a:p>
            <a:r>
              <a:rPr lang="en-US" dirty="0"/>
              <a:t>The following loops are available in Python to </a:t>
            </a:r>
            <a:r>
              <a:rPr lang="en-US" dirty="0" err="1"/>
              <a:t>fulfil</a:t>
            </a:r>
            <a:r>
              <a:rPr lang="en-US" dirty="0"/>
              <a:t> the looping needs. Python offers 3 choices for running the loops. The basic functionality of all the techniques is the same, although the syntax and the amount of time required for checking the condition differ.</a:t>
            </a:r>
          </a:p>
          <a:p>
            <a:r>
              <a:rPr lang="en-US" dirty="0"/>
              <a:t>We can run a single statement or set of statements repeatedly using a loop command.</a:t>
            </a:r>
          </a:p>
          <a:p>
            <a:endParaRPr lang="en-US" dirty="0" smtClean="0"/>
          </a:p>
          <a:p>
            <a:r>
              <a:rPr lang="en-US" dirty="0"/>
              <a:t>The following </a:t>
            </a:r>
            <a:r>
              <a:rPr lang="en-US" dirty="0" smtClean="0"/>
              <a:t>loops </a:t>
            </a:r>
            <a:r>
              <a:rPr lang="en-US" dirty="0"/>
              <a:t>are available in the Python programming language</a:t>
            </a:r>
            <a:r>
              <a:rPr lang="en-US" dirty="0" smtClean="0"/>
              <a:t>.</a:t>
            </a:r>
          </a:p>
          <a:p>
            <a:pPr marL="342900" indent="-342900">
              <a:buAutoNum type="arabicPeriod"/>
            </a:pPr>
            <a:r>
              <a:rPr lang="en-US" dirty="0" smtClean="0"/>
              <a:t>While loop</a:t>
            </a:r>
          </a:p>
          <a:p>
            <a:pPr marL="342900" indent="-342900">
              <a:buAutoNum type="arabicPeriod"/>
            </a:pPr>
            <a:r>
              <a:rPr lang="en-US" dirty="0" smtClean="0"/>
              <a:t>For loop</a:t>
            </a:r>
          </a:p>
          <a:p>
            <a:pPr marL="342900" indent="-342900">
              <a:buAutoNum type="arabicPeriod"/>
            </a:pPr>
            <a:r>
              <a:rPr lang="en-US" dirty="0" smtClean="0"/>
              <a:t>Nested loop</a:t>
            </a:r>
          </a:p>
          <a:p>
            <a:pPr marL="342900" indent="-342900">
              <a:buAutoNum type="arabicPeriod"/>
            </a:pPr>
            <a:endParaRPr lang="en-US" dirty="0"/>
          </a:p>
          <a:p>
            <a:r>
              <a:rPr lang="en-US" dirty="0"/>
              <a:t>While Loop</a:t>
            </a:r>
          </a:p>
          <a:p>
            <a:r>
              <a:rPr lang="en-US" dirty="0"/>
              <a:t>While loops are used in Python to iterate until a specified condition is met. However, the statement in the program that follows the while loop is executed once the condition changes to false</a:t>
            </a:r>
            <a:r>
              <a:rPr lang="en-US" dirty="0" smtClean="0"/>
              <a:t>.</a:t>
            </a:r>
          </a:p>
          <a:p>
            <a:endParaRPr lang="en-US" dirty="0"/>
          </a:p>
          <a:p>
            <a:r>
              <a:rPr lang="en-US" b="1" dirty="0"/>
              <a:t>Syntax of the while loop is:</a:t>
            </a:r>
            <a:endParaRPr lang="en-US" dirty="0"/>
          </a:p>
          <a:p>
            <a:r>
              <a:rPr lang="en-US" b="1" dirty="0"/>
              <a:t>while</a:t>
            </a:r>
            <a:r>
              <a:rPr lang="en-US" dirty="0"/>
              <a:t> &lt;condition&gt;:  </a:t>
            </a:r>
          </a:p>
          <a:p>
            <a:r>
              <a:rPr lang="en-US" dirty="0"/>
              <a:t>    { code block }  </a:t>
            </a:r>
          </a:p>
          <a:p>
            <a:endParaRPr lang="en-IN" dirty="0"/>
          </a:p>
        </p:txBody>
      </p:sp>
    </p:spTree>
    <p:extLst>
      <p:ext uri="{BB962C8B-B14F-4D97-AF65-F5344CB8AC3E}">
        <p14:creationId xmlns:p14="http://schemas.microsoft.com/office/powerpoint/2010/main" val="168561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lowchart of Python while Loo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4304" y="152400"/>
            <a:ext cx="3962400" cy="3346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69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9067800" cy="6463308"/>
          </a:xfrm>
          <a:prstGeom prst="rect">
            <a:avLst/>
          </a:prstGeom>
          <a:noFill/>
        </p:spPr>
        <p:txBody>
          <a:bodyPr wrap="square" rtlCol="0">
            <a:spAutoFit/>
          </a:bodyPr>
          <a:lstStyle/>
          <a:p>
            <a:r>
              <a:rPr lang="en-US" dirty="0"/>
              <a:t>Here,</a:t>
            </a:r>
          </a:p>
          <a:p>
            <a:r>
              <a:rPr lang="en-US" dirty="0"/>
              <a:t>The while loop evaluates the condition.</a:t>
            </a:r>
          </a:p>
          <a:p>
            <a:r>
              <a:rPr lang="en-US" dirty="0"/>
              <a:t>If the condition is true, </a:t>
            </a:r>
            <a:r>
              <a:rPr lang="en-US" b="1" dirty="0"/>
              <a:t>body of while loop</a:t>
            </a:r>
            <a:r>
              <a:rPr lang="en-US" dirty="0"/>
              <a:t> is executed. The condition is evaluated again.</a:t>
            </a:r>
          </a:p>
          <a:p>
            <a:r>
              <a:rPr lang="en-US" dirty="0"/>
              <a:t>This process continues until the condition is False.</a:t>
            </a:r>
          </a:p>
          <a:p>
            <a:r>
              <a:rPr lang="en-US" dirty="0"/>
              <a:t>Once the condition evaluates to False, the loop terminates.</a:t>
            </a:r>
          </a:p>
          <a:p>
            <a:endParaRPr lang="en-US" dirty="0" smtClean="0"/>
          </a:p>
          <a:p>
            <a:r>
              <a:rPr lang="en-US" dirty="0" smtClean="0"/>
              <a:t>number </a:t>
            </a:r>
            <a:r>
              <a:rPr lang="en-US" dirty="0"/>
              <a:t>= 1 </a:t>
            </a:r>
            <a:endParaRPr lang="en-US" dirty="0" smtClean="0"/>
          </a:p>
          <a:p>
            <a:r>
              <a:rPr lang="en-US" dirty="0" smtClean="0"/>
              <a:t>while </a:t>
            </a:r>
            <a:r>
              <a:rPr lang="en-US" dirty="0"/>
              <a:t>number &lt;= 3: </a:t>
            </a:r>
            <a:endParaRPr lang="en-US" dirty="0" smtClean="0"/>
          </a:p>
          <a:p>
            <a:r>
              <a:rPr lang="en-US" dirty="0" smtClean="0"/>
              <a:t>print(number</a:t>
            </a:r>
            <a:r>
              <a:rPr lang="en-US" dirty="0"/>
              <a:t>) </a:t>
            </a:r>
            <a:endParaRPr lang="en-US" dirty="0" smtClean="0"/>
          </a:p>
          <a:p>
            <a:r>
              <a:rPr lang="en-US" dirty="0" smtClean="0"/>
              <a:t>number </a:t>
            </a:r>
            <a:r>
              <a:rPr lang="en-US" dirty="0"/>
              <a:t>= number + 1</a:t>
            </a:r>
          </a:p>
          <a:p>
            <a:r>
              <a:rPr lang="en-US" b="1" dirty="0" smtClean="0"/>
              <a:t>Output</a:t>
            </a:r>
            <a:endParaRPr lang="en-US" dirty="0"/>
          </a:p>
          <a:p>
            <a:r>
              <a:rPr lang="en-US" dirty="0" smtClean="0"/>
              <a:t>1 2 3</a:t>
            </a:r>
          </a:p>
          <a:p>
            <a:r>
              <a:rPr lang="en-US" dirty="0" smtClean="0"/>
              <a:t>In </a:t>
            </a:r>
            <a:r>
              <a:rPr lang="en-US" dirty="0"/>
              <a:t>the above example, we have used a while loop to print the numbers from </a:t>
            </a:r>
            <a:r>
              <a:rPr lang="en-US" b="1" dirty="0"/>
              <a:t>1</a:t>
            </a:r>
            <a:r>
              <a:rPr lang="en-US" dirty="0"/>
              <a:t> to </a:t>
            </a:r>
            <a:r>
              <a:rPr lang="en-US" b="1" dirty="0"/>
              <a:t>3</a:t>
            </a:r>
            <a:r>
              <a:rPr lang="en-US" dirty="0"/>
              <a:t>. The loop runs as long as the condition number &lt;= 3 is satisfied.</a:t>
            </a:r>
          </a:p>
          <a:p>
            <a:endParaRPr lang="en-US" dirty="0" smtClean="0"/>
          </a:p>
          <a:p>
            <a:endParaRPr lang="en-US" dirty="0"/>
          </a:p>
          <a:p>
            <a:r>
              <a:rPr lang="en-US" dirty="0" smtClean="0"/>
              <a:t>#</a:t>
            </a:r>
            <a:r>
              <a:rPr lang="en-US" dirty="0"/>
              <a:t> Python program to show how to use a while loop  </a:t>
            </a:r>
          </a:p>
          <a:p>
            <a:r>
              <a:rPr lang="en-US" dirty="0"/>
              <a:t>counter = 0  </a:t>
            </a:r>
          </a:p>
          <a:p>
            <a:r>
              <a:rPr lang="en-US" dirty="0"/>
              <a:t># Initiating the loop  </a:t>
            </a:r>
          </a:p>
          <a:p>
            <a:r>
              <a:rPr lang="en-US" b="1" dirty="0"/>
              <a:t>while</a:t>
            </a:r>
            <a:r>
              <a:rPr lang="en-US" dirty="0"/>
              <a:t> counter &lt; 10: # giving the condition  </a:t>
            </a:r>
          </a:p>
          <a:p>
            <a:r>
              <a:rPr lang="en-US" dirty="0"/>
              <a:t>    counter = counter + 3  </a:t>
            </a:r>
          </a:p>
          <a:p>
            <a:r>
              <a:rPr lang="en-US" dirty="0"/>
              <a:t>    </a:t>
            </a:r>
            <a:r>
              <a:rPr lang="en-US" b="1" dirty="0"/>
              <a:t>print</a:t>
            </a:r>
            <a:r>
              <a:rPr lang="en-US" dirty="0"/>
              <a:t>("Python Loops")  </a:t>
            </a:r>
          </a:p>
          <a:p>
            <a:endParaRPr lang="en-IN" dirty="0"/>
          </a:p>
        </p:txBody>
      </p:sp>
    </p:spTree>
    <p:extLst>
      <p:ext uri="{BB962C8B-B14F-4D97-AF65-F5344CB8AC3E}">
        <p14:creationId xmlns:p14="http://schemas.microsoft.com/office/powerpoint/2010/main" val="1879836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52400"/>
            <a:ext cx="8915400" cy="3693319"/>
          </a:xfrm>
          <a:prstGeom prst="rect">
            <a:avLst/>
          </a:prstGeom>
          <a:noFill/>
        </p:spPr>
        <p:txBody>
          <a:bodyPr wrap="square" rtlCol="0">
            <a:spAutoFit/>
          </a:bodyPr>
          <a:lstStyle/>
          <a:p>
            <a:r>
              <a:rPr lang="en-US" dirty="0" smtClean="0"/>
              <a:t># Calculate the sum of numbers until user enters 0</a:t>
            </a:r>
          </a:p>
          <a:p>
            <a:r>
              <a:rPr lang="en-US" dirty="0" smtClean="0"/>
              <a:t>number = </a:t>
            </a:r>
            <a:r>
              <a:rPr lang="en-US" dirty="0" err="1" smtClean="0"/>
              <a:t>int</a:t>
            </a:r>
            <a:r>
              <a:rPr lang="en-US" dirty="0" smtClean="0"/>
              <a:t>(input('Enter a number: '))</a:t>
            </a:r>
          </a:p>
          <a:p>
            <a:endParaRPr lang="en-US" dirty="0" smtClean="0"/>
          </a:p>
          <a:p>
            <a:r>
              <a:rPr lang="en-US" dirty="0" smtClean="0"/>
              <a:t>total = 0</a:t>
            </a:r>
          </a:p>
          <a:p>
            <a:endParaRPr lang="en-US" dirty="0" smtClean="0"/>
          </a:p>
          <a:p>
            <a:r>
              <a:rPr lang="en-US" dirty="0" smtClean="0"/>
              <a:t># iterate until the user enters 0</a:t>
            </a:r>
          </a:p>
          <a:p>
            <a:r>
              <a:rPr lang="en-US" dirty="0" smtClean="0"/>
              <a:t>while number != 0:</a:t>
            </a:r>
          </a:p>
          <a:p>
            <a:r>
              <a:rPr lang="en-US" dirty="0" smtClean="0"/>
              <a:t>    total += number</a:t>
            </a:r>
          </a:p>
          <a:p>
            <a:r>
              <a:rPr lang="en-US" dirty="0" smtClean="0"/>
              <a:t>    number = </a:t>
            </a:r>
            <a:r>
              <a:rPr lang="en-US" dirty="0" err="1" smtClean="0"/>
              <a:t>int</a:t>
            </a:r>
            <a:r>
              <a:rPr lang="en-US" dirty="0" smtClean="0"/>
              <a:t>(input('Enter a number: '))</a:t>
            </a:r>
          </a:p>
          <a:p>
            <a:endParaRPr lang="en-US" dirty="0" smtClean="0"/>
          </a:p>
          <a:p>
            <a:r>
              <a:rPr lang="en-US" dirty="0" smtClean="0"/>
              <a:t>print('The sum is', total)</a:t>
            </a:r>
          </a:p>
          <a:p>
            <a:endParaRPr lang="en-US" dirty="0"/>
          </a:p>
          <a:p>
            <a:endParaRPr lang="en-IN" dirty="0"/>
          </a:p>
        </p:txBody>
      </p:sp>
    </p:spTree>
    <p:extLst>
      <p:ext uri="{BB962C8B-B14F-4D97-AF65-F5344CB8AC3E}">
        <p14:creationId xmlns:p14="http://schemas.microsoft.com/office/powerpoint/2010/main" val="4244883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400"/>
            <a:ext cx="8991600" cy="6740307"/>
          </a:xfrm>
          <a:prstGeom prst="rect">
            <a:avLst/>
          </a:prstGeom>
          <a:noFill/>
        </p:spPr>
        <p:txBody>
          <a:bodyPr wrap="square" rtlCol="0">
            <a:spAutoFit/>
          </a:bodyPr>
          <a:lstStyle/>
          <a:p>
            <a:r>
              <a:rPr lang="en-US" dirty="0"/>
              <a:t>for Loop</a:t>
            </a:r>
          </a:p>
          <a:p>
            <a:r>
              <a:rPr lang="en-US" dirty="0"/>
              <a:t>Python's for loop is designed to repeatedly execute a code block while iterating through a list, tuple, dictionary, or other </a:t>
            </a:r>
            <a:r>
              <a:rPr lang="en-US" dirty="0" err="1"/>
              <a:t>iterable</a:t>
            </a:r>
            <a:r>
              <a:rPr lang="en-US" dirty="0"/>
              <a:t> objects of Python. The process of traversing a sequence is known as iteration</a:t>
            </a:r>
            <a:r>
              <a:rPr lang="en-US" dirty="0" smtClean="0"/>
              <a:t>.</a:t>
            </a:r>
          </a:p>
          <a:p>
            <a:endParaRPr lang="en-US" dirty="0"/>
          </a:p>
          <a:p>
            <a:r>
              <a:rPr lang="en-US" b="1" dirty="0"/>
              <a:t>Syntax of the for Loop</a:t>
            </a:r>
            <a:endParaRPr lang="en-US" dirty="0"/>
          </a:p>
          <a:p>
            <a:r>
              <a:rPr lang="en-US" b="1" dirty="0"/>
              <a:t>for</a:t>
            </a:r>
            <a:r>
              <a:rPr lang="en-US" dirty="0"/>
              <a:t> value </a:t>
            </a:r>
            <a:r>
              <a:rPr lang="en-US" b="1" dirty="0"/>
              <a:t>in</a:t>
            </a:r>
            <a:r>
              <a:rPr lang="en-US" dirty="0"/>
              <a:t> sequence:  </a:t>
            </a:r>
          </a:p>
          <a:p>
            <a:r>
              <a:rPr lang="en-US" dirty="0"/>
              <a:t>    { code block }  </a:t>
            </a:r>
          </a:p>
          <a:p>
            <a:r>
              <a:rPr lang="en-US" dirty="0"/>
              <a:t>In this case, the variable value is used to hold the value of every item present in the sequence before the iteration begins until this particular iteration is completed.</a:t>
            </a:r>
          </a:p>
          <a:p>
            <a:r>
              <a:rPr lang="en-US" dirty="0"/>
              <a:t>Loop iterates until the final item of the sequence are reached.</a:t>
            </a:r>
          </a:p>
          <a:p>
            <a:endParaRPr lang="en-US" dirty="0" smtClean="0"/>
          </a:p>
          <a:p>
            <a:r>
              <a:rPr lang="en-US" dirty="0" smtClean="0"/>
              <a:t>languages = [</a:t>
            </a:r>
            <a:r>
              <a:rPr lang="en-US" dirty="0"/>
              <a:t>'Swift'</a:t>
            </a:r>
            <a:r>
              <a:rPr lang="en-US" dirty="0" smtClean="0"/>
              <a:t>, </a:t>
            </a:r>
            <a:r>
              <a:rPr lang="en-US" dirty="0"/>
              <a:t>'Python'</a:t>
            </a:r>
            <a:r>
              <a:rPr lang="en-US" dirty="0" smtClean="0"/>
              <a:t>, </a:t>
            </a:r>
            <a:r>
              <a:rPr lang="en-US" dirty="0"/>
              <a:t>'Go'</a:t>
            </a:r>
            <a:r>
              <a:rPr lang="en-US" dirty="0" smtClean="0"/>
              <a:t>] </a:t>
            </a:r>
          </a:p>
          <a:p>
            <a:r>
              <a:rPr lang="en-US" dirty="0" smtClean="0"/>
              <a:t># </a:t>
            </a:r>
            <a:r>
              <a:rPr lang="en-US" dirty="0"/>
              <a:t>access elements of the list one by one</a:t>
            </a:r>
            <a:r>
              <a:rPr lang="en-US" dirty="0" smtClean="0"/>
              <a:t> </a:t>
            </a:r>
          </a:p>
          <a:p>
            <a:r>
              <a:rPr lang="en-US" dirty="0" smtClean="0"/>
              <a:t>for i </a:t>
            </a:r>
            <a:r>
              <a:rPr lang="en-US" dirty="0"/>
              <a:t>in</a:t>
            </a:r>
            <a:r>
              <a:rPr lang="en-US" dirty="0" smtClean="0"/>
              <a:t> languages: </a:t>
            </a:r>
          </a:p>
          <a:p>
            <a:r>
              <a:rPr lang="en-US" dirty="0" smtClean="0"/>
              <a:t>print(i)</a:t>
            </a:r>
          </a:p>
          <a:p>
            <a:r>
              <a:rPr lang="en-US" b="1" dirty="0"/>
              <a:t>Output</a:t>
            </a:r>
            <a:endParaRPr lang="en-US" dirty="0"/>
          </a:p>
          <a:p>
            <a:r>
              <a:rPr lang="en-US" dirty="0" smtClean="0"/>
              <a:t>Swift Python </a:t>
            </a:r>
            <a:r>
              <a:rPr lang="en-US" dirty="0" err="1" smtClean="0"/>
              <a:t>Go</a:t>
            </a:r>
            <a:r>
              <a:rPr lang="en-US" dirty="0" err="1"/>
              <a:t>In</a:t>
            </a:r>
            <a:r>
              <a:rPr lang="en-US" dirty="0"/>
              <a:t> the above example, we have created a list called languages. As the list has 3 elements, the loop iterates </a:t>
            </a:r>
            <a:r>
              <a:rPr lang="en-US" b="1" dirty="0"/>
              <a:t>3</a:t>
            </a:r>
            <a:r>
              <a:rPr lang="en-US" dirty="0"/>
              <a:t> times.</a:t>
            </a:r>
          </a:p>
          <a:p>
            <a:r>
              <a:rPr lang="en-US" dirty="0"/>
              <a:t>The value of i is</a:t>
            </a:r>
          </a:p>
          <a:p>
            <a:r>
              <a:rPr lang="en-US" dirty="0"/>
              <a:t>Swift in the first iteration.</a:t>
            </a:r>
          </a:p>
          <a:p>
            <a:r>
              <a:rPr lang="en-US" dirty="0"/>
              <a:t>Python in the second iteration.</a:t>
            </a:r>
          </a:p>
          <a:p>
            <a:r>
              <a:rPr lang="en-US" dirty="0"/>
              <a:t>Go in the third iteration.</a:t>
            </a:r>
          </a:p>
          <a:p>
            <a:endParaRPr lang="en-IN" dirty="0"/>
          </a:p>
        </p:txBody>
      </p:sp>
    </p:spTree>
    <p:extLst>
      <p:ext uri="{BB962C8B-B14F-4D97-AF65-F5344CB8AC3E}">
        <p14:creationId xmlns:p14="http://schemas.microsoft.com/office/powerpoint/2010/main" val="2566700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Working of Python for Loo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210239"/>
            <a:ext cx="3914775"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884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400"/>
            <a:ext cx="8991600" cy="4524315"/>
          </a:xfrm>
          <a:prstGeom prst="rect">
            <a:avLst/>
          </a:prstGeom>
          <a:noFill/>
        </p:spPr>
        <p:txBody>
          <a:bodyPr wrap="square" rtlCol="0">
            <a:spAutoFit/>
          </a:bodyPr>
          <a:lstStyle/>
          <a:p>
            <a:r>
              <a:rPr lang="en-US" b="1" dirty="0"/>
              <a:t>Example: Loop Through a String</a:t>
            </a:r>
          </a:p>
          <a:p>
            <a:r>
              <a:rPr lang="en-US" dirty="0" smtClean="0">
                <a:effectLst/>
              </a:rPr>
              <a:t>language = 'Python'</a:t>
            </a:r>
          </a:p>
          <a:p>
            <a:endParaRPr lang="en-US" dirty="0" smtClean="0">
              <a:effectLst/>
            </a:endParaRPr>
          </a:p>
          <a:p>
            <a:r>
              <a:rPr lang="en-US" dirty="0" smtClean="0">
                <a:effectLst/>
              </a:rPr>
              <a:t># iterate over each character in language</a:t>
            </a:r>
          </a:p>
          <a:p>
            <a:r>
              <a:rPr lang="en-US" dirty="0" smtClean="0">
                <a:effectLst/>
              </a:rPr>
              <a:t>for x in language:</a:t>
            </a:r>
          </a:p>
          <a:p>
            <a:r>
              <a:rPr lang="en-US" dirty="0" smtClean="0">
                <a:effectLst/>
              </a:rPr>
              <a:t>    print(x)</a:t>
            </a:r>
          </a:p>
          <a:p>
            <a:r>
              <a:rPr lang="en-US" b="1" dirty="0"/>
              <a:t>Output</a:t>
            </a:r>
            <a:endParaRPr lang="en-US" dirty="0"/>
          </a:p>
          <a:p>
            <a:r>
              <a:rPr lang="en-US" dirty="0" smtClean="0"/>
              <a:t>P </a:t>
            </a:r>
          </a:p>
          <a:p>
            <a:r>
              <a:rPr lang="en-US" dirty="0" smtClean="0"/>
              <a:t>y </a:t>
            </a:r>
          </a:p>
          <a:p>
            <a:r>
              <a:rPr lang="en-US" dirty="0" smtClean="0"/>
              <a:t>t </a:t>
            </a:r>
          </a:p>
          <a:p>
            <a:r>
              <a:rPr lang="en-US" dirty="0" smtClean="0"/>
              <a:t>h </a:t>
            </a:r>
          </a:p>
          <a:p>
            <a:r>
              <a:rPr lang="en-US" dirty="0" smtClean="0"/>
              <a:t>o </a:t>
            </a:r>
          </a:p>
          <a:p>
            <a:r>
              <a:rPr lang="en-US" dirty="0" smtClean="0"/>
              <a:t>N</a:t>
            </a:r>
          </a:p>
          <a:p>
            <a:r>
              <a:rPr lang="en-US" dirty="0" smtClean="0"/>
              <a:t>Here</a:t>
            </a:r>
            <a:r>
              <a:rPr lang="en-US" dirty="0"/>
              <a:t>, we have printed each character of the string language using a for loop.</a:t>
            </a:r>
          </a:p>
          <a:p>
            <a:r>
              <a:rPr lang="en-US" dirty="0" smtClean="0">
                <a:effectLst/>
              </a:rPr>
              <a:t/>
            </a:r>
            <a:br>
              <a:rPr lang="en-US" dirty="0" smtClean="0">
                <a:effectLst/>
              </a:rPr>
            </a:br>
            <a:endParaRPr lang="en-IN" dirty="0"/>
          </a:p>
        </p:txBody>
      </p:sp>
    </p:spTree>
    <p:extLst>
      <p:ext uri="{BB962C8B-B14F-4D97-AF65-F5344CB8AC3E}">
        <p14:creationId xmlns:p14="http://schemas.microsoft.com/office/powerpoint/2010/main" val="3691770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400"/>
            <a:ext cx="8915400" cy="4247317"/>
          </a:xfrm>
          <a:prstGeom prst="rect">
            <a:avLst/>
          </a:prstGeom>
          <a:noFill/>
        </p:spPr>
        <p:txBody>
          <a:bodyPr wrap="square" rtlCol="0">
            <a:spAutoFit/>
          </a:bodyPr>
          <a:lstStyle/>
          <a:p>
            <a:r>
              <a:rPr lang="en-US" b="1" dirty="0"/>
              <a:t>for Loop with Python range()</a:t>
            </a:r>
          </a:p>
          <a:p>
            <a:r>
              <a:rPr lang="en-US" dirty="0"/>
              <a:t>In Python, the </a:t>
            </a:r>
            <a:r>
              <a:rPr lang="en-US" dirty="0" smtClean="0"/>
              <a:t>range()</a:t>
            </a:r>
            <a:r>
              <a:rPr lang="en-US" dirty="0"/>
              <a:t> function returns a sequence of numbers. For example,</a:t>
            </a:r>
          </a:p>
          <a:p>
            <a:endParaRPr lang="en-US" dirty="0" smtClean="0"/>
          </a:p>
          <a:p>
            <a:r>
              <a:rPr lang="en-US" dirty="0" smtClean="0"/>
              <a:t>values = range(</a:t>
            </a:r>
            <a:r>
              <a:rPr lang="en-US" dirty="0"/>
              <a:t>4</a:t>
            </a:r>
            <a:r>
              <a:rPr lang="en-US" dirty="0" smtClean="0"/>
              <a:t>)</a:t>
            </a:r>
            <a:r>
              <a:rPr lang="en-US" dirty="0"/>
              <a:t>Here, range(4) returns a sequence of </a:t>
            </a:r>
            <a:r>
              <a:rPr lang="en-US" b="1" dirty="0"/>
              <a:t>0</a:t>
            </a:r>
            <a:r>
              <a:rPr lang="en-US" dirty="0"/>
              <a:t>, </a:t>
            </a:r>
            <a:r>
              <a:rPr lang="en-US" b="1" dirty="0"/>
              <a:t>1</a:t>
            </a:r>
            <a:r>
              <a:rPr lang="en-US" dirty="0"/>
              <a:t>, </a:t>
            </a:r>
            <a:r>
              <a:rPr lang="en-US" b="1" dirty="0"/>
              <a:t>2</a:t>
            </a:r>
            <a:r>
              <a:rPr lang="en-US" dirty="0"/>
              <a:t> ,and </a:t>
            </a:r>
            <a:r>
              <a:rPr lang="en-US" b="1" dirty="0"/>
              <a:t>3</a:t>
            </a:r>
            <a:r>
              <a:rPr lang="en-US" dirty="0"/>
              <a:t>.</a:t>
            </a:r>
          </a:p>
          <a:p>
            <a:r>
              <a:rPr lang="en-US" dirty="0"/>
              <a:t>Since the range() function returns a sequence of numbers, we can iterate over it using a for loop. For example,</a:t>
            </a:r>
          </a:p>
          <a:p>
            <a:r>
              <a:rPr lang="en-IN" dirty="0" smtClean="0"/>
              <a:t># iterate from i = 0 to i = 3</a:t>
            </a:r>
          </a:p>
          <a:p>
            <a:r>
              <a:rPr lang="en-IN" dirty="0" smtClean="0"/>
              <a:t>for i in range(4):</a:t>
            </a:r>
          </a:p>
          <a:p>
            <a:r>
              <a:rPr lang="en-IN" dirty="0" smtClean="0"/>
              <a:t>    print(i)</a:t>
            </a:r>
          </a:p>
          <a:p>
            <a:endParaRPr lang="en-US" dirty="0"/>
          </a:p>
          <a:p>
            <a:r>
              <a:rPr lang="en-US" b="1" dirty="0"/>
              <a:t>Output</a:t>
            </a:r>
            <a:endParaRPr lang="en-US" dirty="0"/>
          </a:p>
          <a:p>
            <a:r>
              <a:rPr lang="en-US" dirty="0" smtClean="0"/>
              <a:t>0 </a:t>
            </a:r>
          </a:p>
          <a:p>
            <a:r>
              <a:rPr lang="en-US" dirty="0" smtClean="0"/>
              <a:t>1</a:t>
            </a:r>
          </a:p>
          <a:p>
            <a:r>
              <a:rPr lang="en-US" dirty="0" smtClean="0"/>
              <a:t>2 </a:t>
            </a:r>
          </a:p>
          <a:p>
            <a:r>
              <a:rPr lang="en-US" dirty="0" smtClean="0"/>
              <a:t>3</a:t>
            </a:r>
            <a:endParaRPr lang="en-IN" dirty="0"/>
          </a:p>
        </p:txBody>
      </p:sp>
    </p:spTree>
    <p:extLst>
      <p:ext uri="{BB962C8B-B14F-4D97-AF65-F5344CB8AC3E}">
        <p14:creationId xmlns:p14="http://schemas.microsoft.com/office/powerpoint/2010/main" val="34413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9144000" cy="6463308"/>
          </a:xfrm>
          <a:prstGeom prst="rect">
            <a:avLst/>
          </a:prstGeom>
          <a:noFill/>
        </p:spPr>
        <p:txBody>
          <a:bodyPr wrap="square" rtlCol="0">
            <a:spAutoFit/>
          </a:bodyPr>
          <a:lstStyle/>
          <a:p>
            <a:r>
              <a:rPr lang="en-US" i="1" dirty="0" smtClean="0"/>
              <a:t>Conditional Statements</a:t>
            </a:r>
          </a:p>
          <a:p>
            <a:endParaRPr lang="en-US" i="1" dirty="0" smtClean="0"/>
          </a:p>
          <a:p>
            <a:r>
              <a:rPr lang="en-US" i="1" dirty="0" smtClean="0"/>
              <a:t>A </a:t>
            </a:r>
            <a:r>
              <a:rPr lang="en-US" i="1" dirty="0"/>
              <a:t>conditional statement is used to handle conditions in your program. These statements guide the program while making decisions based on the conditions encountered by the program</a:t>
            </a:r>
            <a:r>
              <a:rPr lang="en-US" i="1" dirty="0" smtClean="0"/>
              <a:t>.</a:t>
            </a:r>
          </a:p>
          <a:p>
            <a:endParaRPr lang="en-US" i="1" dirty="0"/>
          </a:p>
          <a:p>
            <a:r>
              <a:rPr lang="en-US" dirty="0"/>
              <a:t>Like every other programming language, Python also has some predefined conditional statements. A conditional statement as the name suggests itself, is used to handle conditions in your program. These statements guide the program while making decisions based on the conditions encountered by the program</a:t>
            </a:r>
            <a:r>
              <a:rPr lang="en-US" dirty="0" smtClean="0"/>
              <a:t>.</a:t>
            </a:r>
          </a:p>
          <a:p>
            <a:r>
              <a:rPr lang="en-IN" dirty="0"/>
              <a:t>Conditional </a:t>
            </a:r>
            <a:r>
              <a:rPr lang="en-IN" dirty="0" smtClean="0"/>
              <a:t>Statements</a:t>
            </a:r>
          </a:p>
          <a:p>
            <a:r>
              <a:rPr lang="en-US" i="1" dirty="0" smtClean="0"/>
              <a:t>if</a:t>
            </a:r>
            <a:r>
              <a:rPr lang="en-US" i="1" dirty="0"/>
              <a:t> </a:t>
            </a:r>
            <a:r>
              <a:rPr lang="en-US" dirty="0"/>
              <a:t>statement</a:t>
            </a:r>
          </a:p>
          <a:p>
            <a:r>
              <a:rPr lang="en-US" i="1" dirty="0"/>
              <a:t>if-else</a:t>
            </a:r>
            <a:r>
              <a:rPr lang="en-US" dirty="0"/>
              <a:t> statement</a:t>
            </a:r>
          </a:p>
          <a:p>
            <a:r>
              <a:rPr lang="en-US" i="1" dirty="0"/>
              <a:t>if-</a:t>
            </a:r>
            <a:r>
              <a:rPr lang="en-US" i="1" dirty="0" err="1"/>
              <a:t>elif</a:t>
            </a:r>
            <a:r>
              <a:rPr lang="en-US" i="1" dirty="0"/>
              <a:t>-else</a:t>
            </a:r>
            <a:r>
              <a:rPr lang="en-US" dirty="0"/>
              <a:t> </a:t>
            </a:r>
            <a:r>
              <a:rPr lang="en-US" dirty="0" smtClean="0"/>
              <a:t>ladder</a:t>
            </a:r>
          </a:p>
          <a:p>
            <a:endParaRPr lang="en-US" dirty="0"/>
          </a:p>
          <a:p>
            <a:r>
              <a:rPr lang="en-US" dirty="0"/>
              <a:t>Indentation in Python</a:t>
            </a:r>
          </a:p>
          <a:p>
            <a:r>
              <a:rPr lang="en-US" dirty="0"/>
              <a:t>For the ease of programming and to achieve simplicity, python doesn't allow the use of parentheses for the block level code. In Python, indentation is used to declare a block. If two statements are at the same indentation level, then they are the part of the same block</a:t>
            </a:r>
            <a:r>
              <a:rPr lang="en-US" dirty="0" smtClean="0"/>
              <a:t>.</a:t>
            </a:r>
          </a:p>
          <a:p>
            <a:endParaRPr lang="en-US" dirty="0"/>
          </a:p>
          <a:p>
            <a:r>
              <a:rPr lang="en-US" dirty="0"/>
              <a:t>Indentation is the most used part of the python language since it declares the block of code. All the statements of one block are intended at the same level indentation. We will see how the actual indentation takes place in decision making and other stuff in python.</a:t>
            </a:r>
          </a:p>
          <a:p>
            <a:endParaRPr lang="en-IN" dirty="0"/>
          </a:p>
        </p:txBody>
      </p:sp>
    </p:spTree>
    <p:extLst>
      <p:ext uri="{BB962C8B-B14F-4D97-AF65-F5344CB8AC3E}">
        <p14:creationId xmlns:p14="http://schemas.microsoft.com/office/powerpoint/2010/main" val="1448234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5826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827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5571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985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2444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262840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5223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0138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8842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839200" cy="1477328"/>
          </a:xfrm>
          <a:prstGeom prst="rect">
            <a:avLst/>
          </a:prstGeom>
          <a:noFill/>
        </p:spPr>
        <p:txBody>
          <a:bodyPr wrap="square" rtlCol="0">
            <a:spAutoFit/>
          </a:bodyPr>
          <a:lstStyle/>
          <a:p>
            <a:r>
              <a:rPr lang="en-US" dirty="0"/>
              <a:t>The if statement</a:t>
            </a:r>
          </a:p>
          <a:p>
            <a:r>
              <a:rPr lang="en-US" dirty="0"/>
              <a:t>The if statement is used to test a particular condition and if the condition is true, it executes a block of code known as if-block. The condition of if statement can be any valid logical expression which can be either evaluated to true or false.</a:t>
            </a:r>
          </a:p>
          <a:p>
            <a:endParaRPr lang="en-US" dirty="0" smtClean="0"/>
          </a:p>
        </p:txBody>
      </p:sp>
      <p:sp>
        <p:nvSpPr>
          <p:cNvPr id="3"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333333"/>
                </a:solidFill>
                <a:effectLst/>
                <a:latin typeface="inter-regular"/>
                <a:cs typeface="Arial" pitchFamily="34" charset="0"/>
              </a:rPr>
              <a:t>.</a:t>
            </a:r>
            <a:endParaRPr kumimoji="0" lang="en-US" sz="7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t>
            </a:r>
            <a:r>
              <a:rPr kumimoji="0" lang="en-US" sz="300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6" name="Picture 2" descr="Python If-else stateme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524000"/>
            <a:ext cx="3724275" cy="477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7293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3139321"/>
          </a:xfrm>
          <a:prstGeom prst="rect">
            <a:avLst/>
          </a:prstGeom>
          <a:noFill/>
        </p:spPr>
        <p:txBody>
          <a:bodyPr wrap="square" rtlCol="0">
            <a:spAutoFit/>
          </a:bodyPr>
          <a:lstStyle/>
          <a:p>
            <a:r>
              <a:rPr lang="en-US" dirty="0"/>
              <a:t>The syntax of the if-statement is given below.</a:t>
            </a:r>
          </a:p>
          <a:p>
            <a:r>
              <a:rPr lang="en-US" b="1" dirty="0"/>
              <a:t>if</a:t>
            </a:r>
            <a:r>
              <a:rPr lang="en-US" dirty="0"/>
              <a:t> expression:  </a:t>
            </a:r>
          </a:p>
          <a:p>
            <a:r>
              <a:rPr lang="en-US" dirty="0"/>
              <a:t>    statement  </a:t>
            </a:r>
            <a:endParaRPr lang="en-US" dirty="0" smtClean="0"/>
          </a:p>
          <a:p>
            <a:endParaRPr lang="en-US" dirty="0"/>
          </a:p>
          <a:p>
            <a:r>
              <a:rPr lang="en-US" dirty="0" smtClean="0"/>
              <a:t>Example 1</a:t>
            </a:r>
          </a:p>
          <a:p>
            <a:r>
              <a:rPr lang="en-US" dirty="0" smtClean="0"/>
              <a:t># Simple Python program to understand the if statement  </a:t>
            </a:r>
          </a:p>
          <a:p>
            <a:r>
              <a:rPr lang="en-US" dirty="0" err="1" smtClean="0"/>
              <a:t>num</a:t>
            </a:r>
            <a:r>
              <a:rPr lang="en-US" dirty="0" smtClean="0"/>
              <a:t> = </a:t>
            </a:r>
            <a:r>
              <a:rPr lang="en-US" dirty="0" err="1" smtClean="0"/>
              <a:t>int</a:t>
            </a:r>
            <a:r>
              <a:rPr lang="en-US" dirty="0" smtClean="0"/>
              <a:t>(input("enter the number:"))         </a:t>
            </a:r>
          </a:p>
          <a:p>
            <a:r>
              <a:rPr lang="en-US" dirty="0" smtClean="0"/>
              <a:t># Here, we are taking an integer </a:t>
            </a:r>
            <a:r>
              <a:rPr lang="en-US" dirty="0" err="1" smtClean="0"/>
              <a:t>num</a:t>
            </a:r>
            <a:r>
              <a:rPr lang="en-US" dirty="0" smtClean="0"/>
              <a:t> and taking input dynamically  </a:t>
            </a:r>
          </a:p>
          <a:p>
            <a:r>
              <a:rPr lang="en-US" dirty="0" smtClean="0"/>
              <a:t>if num%2 == 0:      </a:t>
            </a:r>
          </a:p>
          <a:p>
            <a:r>
              <a:rPr lang="en-US" dirty="0" smtClean="0"/>
              <a:t># Here, we are checking the condition. If the condition is true, we will enter the block  </a:t>
            </a:r>
          </a:p>
          <a:p>
            <a:r>
              <a:rPr lang="en-US" dirty="0" smtClean="0"/>
              <a:t>    print("The Given number is an even number") </a:t>
            </a:r>
            <a:endParaRPr lang="en-IN" dirty="0"/>
          </a:p>
        </p:txBody>
      </p:sp>
    </p:spTree>
    <p:extLst>
      <p:ext uri="{BB962C8B-B14F-4D97-AF65-F5344CB8AC3E}">
        <p14:creationId xmlns:p14="http://schemas.microsoft.com/office/powerpoint/2010/main" val="3071774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228600"/>
            <a:ext cx="8915400" cy="3970318"/>
          </a:xfrm>
          <a:prstGeom prst="rect">
            <a:avLst/>
          </a:prstGeom>
          <a:noFill/>
        </p:spPr>
        <p:txBody>
          <a:bodyPr wrap="square" rtlCol="0">
            <a:spAutoFit/>
          </a:bodyPr>
          <a:lstStyle/>
          <a:p>
            <a:r>
              <a:rPr lang="en-US" dirty="0" smtClean="0"/>
              <a:t>Example 2 : Program to print the largest of the three numbers.</a:t>
            </a:r>
          </a:p>
          <a:p>
            <a:r>
              <a:rPr lang="en-US" dirty="0" smtClean="0"/>
              <a:t># Simple Python Program to print the largest of the three numbers.  </a:t>
            </a:r>
          </a:p>
          <a:p>
            <a:r>
              <a:rPr lang="en-US" dirty="0" smtClean="0"/>
              <a:t>a = </a:t>
            </a:r>
            <a:r>
              <a:rPr lang="en-US" dirty="0" err="1" smtClean="0"/>
              <a:t>int</a:t>
            </a:r>
            <a:r>
              <a:rPr lang="en-US" dirty="0" smtClean="0"/>
              <a:t> (input("Enter a: "));    </a:t>
            </a:r>
          </a:p>
          <a:p>
            <a:r>
              <a:rPr lang="en-US" dirty="0" smtClean="0"/>
              <a:t>b = </a:t>
            </a:r>
            <a:r>
              <a:rPr lang="en-US" dirty="0" err="1" smtClean="0"/>
              <a:t>int</a:t>
            </a:r>
            <a:r>
              <a:rPr lang="en-US" dirty="0" smtClean="0"/>
              <a:t> (input("Enter b: "));    </a:t>
            </a:r>
          </a:p>
          <a:p>
            <a:r>
              <a:rPr lang="en-US" dirty="0" smtClean="0"/>
              <a:t>c = </a:t>
            </a:r>
            <a:r>
              <a:rPr lang="en-US" dirty="0" err="1" smtClean="0"/>
              <a:t>int</a:t>
            </a:r>
            <a:r>
              <a:rPr lang="en-US" dirty="0" smtClean="0"/>
              <a:t> (input("Enter c: "));    </a:t>
            </a:r>
          </a:p>
          <a:p>
            <a:r>
              <a:rPr lang="en-US" dirty="0" smtClean="0"/>
              <a:t>if a&gt;b and a&gt;c:    </a:t>
            </a:r>
          </a:p>
          <a:p>
            <a:r>
              <a:rPr lang="en-US" dirty="0" smtClean="0"/>
              <a:t># Here, we are checking the condition. If the condition is true, we will enter the block  </a:t>
            </a:r>
          </a:p>
          <a:p>
            <a:r>
              <a:rPr lang="en-US" dirty="0" smtClean="0"/>
              <a:t>    print ("From the above three numbers given a is largest");    </a:t>
            </a:r>
          </a:p>
          <a:p>
            <a:r>
              <a:rPr lang="en-US" dirty="0" smtClean="0"/>
              <a:t>if b&gt;a and b&gt;c:    </a:t>
            </a:r>
          </a:p>
          <a:p>
            <a:r>
              <a:rPr lang="en-US" dirty="0" smtClean="0"/>
              <a:t># Here, we are checking the condition. If the condition is true, we will enter the block  </a:t>
            </a:r>
          </a:p>
          <a:p>
            <a:r>
              <a:rPr lang="en-US" dirty="0" smtClean="0"/>
              <a:t>    print ("From the above three numbers given b is largest");    </a:t>
            </a:r>
          </a:p>
          <a:p>
            <a:r>
              <a:rPr lang="en-US" dirty="0" smtClean="0"/>
              <a:t>if c&gt;a and c&gt;b:    </a:t>
            </a:r>
          </a:p>
          <a:p>
            <a:r>
              <a:rPr lang="en-US" dirty="0" smtClean="0"/>
              <a:t># Here, we are checking the condition. If the condition is true, we will enter the block  </a:t>
            </a:r>
          </a:p>
          <a:p>
            <a:r>
              <a:rPr lang="en-US" dirty="0" smtClean="0"/>
              <a:t>    print ("From the above three numbers given c is largest"); </a:t>
            </a:r>
            <a:endParaRPr lang="en-IN" dirty="0"/>
          </a:p>
        </p:txBody>
      </p:sp>
    </p:spTree>
    <p:extLst>
      <p:ext uri="{BB962C8B-B14F-4D97-AF65-F5344CB8AC3E}">
        <p14:creationId xmlns:p14="http://schemas.microsoft.com/office/powerpoint/2010/main" val="963363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52400"/>
            <a:ext cx="9067800" cy="923330"/>
          </a:xfrm>
          <a:prstGeom prst="rect">
            <a:avLst/>
          </a:prstGeom>
          <a:noFill/>
        </p:spPr>
        <p:txBody>
          <a:bodyPr wrap="square" rtlCol="0">
            <a:spAutoFit/>
          </a:bodyPr>
          <a:lstStyle/>
          <a:p>
            <a:r>
              <a:rPr lang="en-US" dirty="0"/>
              <a:t>The if-else statement</a:t>
            </a:r>
          </a:p>
          <a:p>
            <a:r>
              <a:rPr lang="en-US" dirty="0"/>
              <a:t>The if-else statement provides an else block combined with the if statement which is executed in the false case of the condition</a:t>
            </a:r>
            <a:r>
              <a:rPr lang="en-US" dirty="0" smtClean="0"/>
              <a:t>.</a:t>
            </a:r>
            <a:endParaRPr lang="en-US" dirty="0"/>
          </a:p>
        </p:txBody>
      </p:sp>
      <p:sp>
        <p:nvSpPr>
          <p:cNvPr id="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333333"/>
                </a:solidFill>
                <a:effectLst/>
                <a:latin typeface="inter-regular"/>
                <a:cs typeface="Arial" pitchFamily="34" charset="0"/>
              </a:rPr>
              <a:t>.</a:t>
            </a:r>
            <a:endParaRPr kumimoji="0" lang="en-US" sz="7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t>
            </a:r>
            <a:r>
              <a:rPr kumimoji="0" lang="en-US" sz="36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2052" name="Picture 4" descr="Python If-else stateme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371600"/>
            <a:ext cx="3419475" cy="5369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2293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9144000" cy="4524315"/>
          </a:xfrm>
          <a:prstGeom prst="rect">
            <a:avLst/>
          </a:prstGeom>
          <a:noFill/>
        </p:spPr>
        <p:txBody>
          <a:bodyPr wrap="square" rtlCol="0">
            <a:spAutoFit/>
          </a:bodyPr>
          <a:lstStyle/>
          <a:p>
            <a:r>
              <a:rPr lang="en-US" dirty="0"/>
              <a:t>The syntax of the if-else statement is given below.</a:t>
            </a:r>
          </a:p>
          <a:p>
            <a:r>
              <a:rPr lang="en-US" b="1" dirty="0"/>
              <a:t>if</a:t>
            </a:r>
            <a:r>
              <a:rPr lang="en-US" dirty="0"/>
              <a:t> condition:  </a:t>
            </a:r>
          </a:p>
          <a:p>
            <a:r>
              <a:rPr lang="en-US" dirty="0"/>
              <a:t>    #block of statements   </a:t>
            </a:r>
          </a:p>
          <a:p>
            <a:r>
              <a:rPr lang="en-US" b="1" dirty="0"/>
              <a:t>else</a:t>
            </a:r>
            <a:r>
              <a:rPr lang="en-US" dirty="0"/>
              <a:t>:   </a:t>
            </a:r>
          </a:p>
          <a:p>
            <a:r>
              <a:rPr lang="en-US" dirty="0"/>
              <a:t>    #another block of statements (else-block) </a:t>
            </a:r>
            <a:endParaRPr lang="en-US" dirty="0" smtClean="0"/>
          </a:p>
          <a:p>
            <a:endParaRPr lang="en-US" dirty="0"/>
          </a:p>
          <a:p>
            <a:r>
              <a:rPr lang="en-US" dirty="0"/>
              <a:t>Example 1 : Program to check whether a person is eligible to vote or not.</a:t>
            </a:r>
          </a:p>
          <a:p>
            <a:r>
              <a:rPr lang="en-US" dirty="0"/>
              <a:t># Simple Python Program to check whether a person is eligible to vote or not.  </a:t>
            </a:r>
          </a:p>
          <a:p>
            <a:r>
              <a:rPr lang="en-US" dirty="0"/>
              <a:t>age = </a:t>
            </a:r>
            <a:r>
              <a:rPr lang="en-US" dirty="0" err="1"/>
              <a:t>int</a:t>
            </a:r>
            <a:r>
              <a:rPr lang="en-US" dirty="0"/>
              <a:t> (input("Enter your age: "))    </a:t>
            </a:r>
          </a:p>
          <a:p>
            <a:r>
              <a:rPr lang="en-US" dirty="0"/>
              <a:t># Here, we are taking an integer </a:t>
            </a:r>
            <a:r>
              <a:rPr lang="en-US" dirty="0" err="1"/>
              <a:t>num</a:t>
            </a:r>
            <a:r>
              <a:rPr lang="en-US" dirty="0"/>
              <a:t> and taking input dynamically  </a:t>
            </a:r>
          </a:p>
          <a:p>
            <a:r>
              <a:rPr lang="en-US" b="1" dirty="0"/>
              <a:t>if</a:t>
            </a:r>
            <a:r>
              <a:rPr lang="en-US" dirty="0"/>
              <a:t> age&gt;=18:    </a:t>
            </a:r>
          </a:p>
          <a:p>
            <a:r>
              <a:rPr lang="en-US" dirty="0"/>
              <a:t># Here, we are checking the condition. If the condition is true, we will enter the block  </a:t>
            </a:r>
          </a:p>
          <a:p>
            <a:r>
              <a:rPr lang="en-US" dirty="0"/>
              <a:t>    </a:t>
            </a:r>
            <a:r>
              <a:rPr lang="en-US" b="1" dirty="0"/>
              <a:t>print</a:t>
            </a:r>
            <a:r>
              <a:rPr lang="en-US" dirty="0"/>
              <a:t>("You are eligible to vote !!");    </a:t>
            </a:r>
          </a:p>
          <a:p>
            <a:r>
              <a:rPr lang="en-US" b="1" dirty="0"/>
              <a:t>else</a:t>
            </a:r>
            <a:r>
              <a:rPr lang="en-US" dirty="0"/>
              <a:t>:    </a:t>
            </a:r>
          </a:p>
          <a:p>
            <a:r>
              <a:rPr lang="en-US" dirty="0"/>
              <a:t>    </a:t>
            </a:r>
            <a:r>
              <a:rPr lang="en-US" b="1" dirty="0"/>
              <a:t>print</a:t>
            </a:r>
            <a:r>
              <a:rPr lang="en-US" dirty="0"/>
              <a:t>("Sorry! you have to wait !!"); </a:t>
            </a:r>
          </a:p>
          <a:p>
            <a:endParaRPr lang="en-IN" dirty="0"/>
          </a:p>
        </p:txBody>
      </p:sp>
    </p:spTree>
    <p:extLst>
      <p:ext uri="{BB962C8B-B14F-4D97-AF65-F5344CB8AC3E}">
        <p14:creationId xmlns:p14="http://schemas.microsoft.com/office/powerpoint/2010/main" val="4257089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9067800" cy="2862322"/>
          </a:xfrm>
          <a:prstGeom prst="rect">
            <a:avLst/>
          </a:prstGeom>
          <a:noFill/>
        </p:spPr>
        <p:txBody>
          <a:bodyPr wrap="square" rtlCol="0">
            <a:spAutoFit/>
          </a:bodyPr>
          <a:lstStyle/>
          <a:p>
            <a:r>
              <a:rPr lang="en-US" dirty="0"/>
              <a:t>Example 2: Program to check whether a number is even or not.</a:t>
            </a:r>
          </a:p>
          <a:p>
            <a:r>
              <a:rPr lang="en-US" dirty="0"/>
              <a:t># Simple Python Program to check whether a number is even or not.  </a:t>
            </a:r>
          </a:p>
          <a:p>
            <a:r>
              <a:rPr lang="en-US" dirty="0" err="1"/>
              <a:t>num</a:t>
            </a:r>
            <a:r>
              <a:rPr lang="en-US" dirty="0"/>
              <a:t> = </a:t>
            </a:r>
            <a:r>
              <a:rPr lang="en-US" dirty="0" err="1"/>
              <a:t>int</a:t>
            </a:r>
            <a:r>
              <a:rPr lang="en-US" dirty="0"/>
              <a:t>(input("enter the number:"))         </a:t>
            </a:r>
          </a:p>
          <a:p>
            <a:r>
              <a:rPr lang="en-US" dirty="0"/>
              <a:t># Here, we are taking an integer </a:t>
            </a:r>
            <a:r>
              <a:rPr lang="en-US" dirty="0" err="1"/>
              <a:t>num</a:t>
            </a:r>
            <a:r>
              <a:rPr lang="en-US" dirty="0"/>
              <a:t> and taking input dynamically  </a:t>
            </a:r>
          </a:p>
          <a:p>
            <a:r>
              <a:rPr lang="en-US" b="1" dirty="0"/>
              <a:t>if</a:t>
            </a:r>
            <a:r>
              <a:rPr lang="en-US" dirty="0"/>
              <a:t> num%2 == 0:      </a:t>
            </a:r>
          </a:p>
          <a:p>
            <a:r>
              <a:rPr lang="en-US" dirty="0"/>
              <a:t># Here, we are checking the condition. If the condition is true, we will enter the block  </a:t>
            </a:r>
          </a:p>
          <a:p>
            <a:r>
              <a:rPr lang="en-US" dirty="0"/>
              <a:t>    </a:t>
            </a:r>
            <a:r>
              <a:rPr lang="en-US" b="1" dirty="0"/>
              <a:t>print</a:t>
            </a:r>
            <a:r>
              <a:rPr lang="en-US" dirty="0"/>
              <a:t>("The Given number is an even number")    </a:t>
            </a:r>
          </a:p>
          <a:p>
            <a:r>
              <a:rPr lang="en-US" b="1" dirty="0"/>
              <a:t>else</a:t>
            </a:r>
            <a:r>
              <a:rPr lang="en-US" dirty="0"/>
              <a:t>:    </a:t>
            </a:r>
          </a:p>
          <a:p>
            <a:r>
              <a:rPr lang="en-US" dirty="0"/>
              <a:t>    </a:t>
            </a:r>
            <a:r>
              <a:rPr lang="en-US" b="1" dirty="0"/>
              <a:t>print</a:t>
            </a:r>
            <a:r>
              <a:rPr lang="en-US" dirty="0"/>
              <a:t>("The Given Number is an odd number")</a:t>
            </a:r>
          </a:p>
          <a:p>
            <a:endParaRPr lang="en-IN" dirty="0"/>
          </a:p>
        </p:txBody>
      </p:sp>
    </p:spTree>
    <p:extLst>
      <p:ext uri="{BB962C8B-B14F-4D97-AF65-F5344CB8AC3E}">
        <p14:creationId xmlns:p14="http://schemas.microsoft.com/office/powerpoint/2010/main" val="1576599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228600"/>
            <a:ext cx="8991600" cy="5632311"/>
          </a:xfrm>
          <a:prstGeom prst="rect">
            <a:avLst/>
          </a:prstGeom>
          <a:noFill/>
        </p:spPr>
        <p:txBody>
          <a:bodyPr wrap="square" rtlCol="0">
            <a:spAutoFit/>
          </a:bodyPr>
          <a:lstStyle/>
          <a:p>
            <a:r>
              <a:rPr lang="en-US" dirty="0"/>
              <a:t>The </a:t>
            </a:r>
            <a:r>
              <a:rPr lang="en-US" dirty="0" err="1"/>
              <a:t>elif</a:t>
            </a:r>
            <a:r>
              <a:rPr lang="en-US" dirty="0"/>
              <a:t> statement</a:t>
            </a:r>
          </a:p>
          <a:p>
            <a:r>
              <a:rPr lang="en-US" dirty="0"/>
              <a:t>The </a:t>
            </a:r>
            <a:r>
              <a:rPr lang="en-US" dirty="0" err="1"/>
              <a:t>elif</a:t>
            </a:r>
            <a:r>
              <a:rPr lang="en-US" dirty="0"/>
              <a:t> statement enables us to check multiple conditions and execute the specific block of statements depending upon the true condition among them. We can have any number of </a:t>
            </a:r>
            <a:r>
              <a:rPr lang="en-US" dirty="0" err="1"/>
              <a:t>elif</a:t>
            </a:r>
            <a:r>
              <a:rPr lang="en-US" dirty="0"/>
              <a:t> statements in our program depending upon our need. However, using </a:t>
            </a:r>
            <a:r>
              <a:rPr lang="en-US" dirty="0" err="1"/>
              <a:t>elif</a:t>
            </a:r>
            <a:r>
              <a:rPr lang="en-US" dirty="0"/>
              <a:t> is optional.</a:t>
            </a:r>
          </a:p>
          <a:p>
            <a:r>
              <a:rPr lang="en-US" dirty="0"/>
              <a:t>The </a:t>
            </a:r>
            <a:r>
              <a:rPr lang="en-US" dirty="0" err="1"/>
              <a:t>elif</a:t>
            </a:r>
            <a:r>
              <a:rPr lang="en-US" dirty="0"/>
              <a:t> statement works like an if-else-if ladder statement in C. It must be succeeded by an if statement.</a:t>
            </a:r>
          </a:p>
          <a:p>
            <a:r>
              <a:rPr lang="en-US" dirty="0"/>
              <a:t>The syntax of the </a:t>
            </a:r>
            <a:r>
              <a:rPr lang="en-US" dirty="0" err="1"/>
              <a:t>elif</a:t>
            </a:r>
            <a:r>
              <a:rPr lang="en-US" dirty="0"/>
              <a:t> statement is given below.</a:t>
            </a:r>
          </a:p>
          <a:p>
            <a:endParaRPr lang="en-US" dirty="0" smtClean="0"/>
          </a:p>
          <a:p>
            <a:r>
              <a:rPr lang="en-US" b="1" dirty="0"/>
              <a:t>if</a:t>
            </a:r>
            <a:r>
              <a:rPr lang="en-US" dirty="0"/>
              <a:t> expression 1:   </a:t>
            </a:r>
          </a:p>
          <a:p>
            <a:r>
              <a:rPr lang="en-US" dirty="0"/>
              <a:t>    # block of statements   </a:t>
            </a:r>
          </a:p>
          <a:p>
            <a:r>
              <a:rPr lang="en-US" dirty="0"/>
              <a:t>  </a:t>
            </a:r>
          </a:p>
          <a:p>
            <a:r>
              <a:rPr lang="en-US" b="1" dirty="0" err="1"/>
              <a:t>elif</a:t>
            </a:r>
            <a:r>
              <a:rPr lang="en-US" dirty="0"/>
              <a:t> expression 2:   </a:t>
            </a:r>
          </a:p>
          <a:p>
            <a:r>
              <a:rPr lang="en-US" dirty="0"/>
              <a:t>    # block of statements   </a:t>
            </a:r>
          </a:p>
          <a:p>
            <a:r>
              <a:rPr lang="en-US" dirty="0"/>
              <a:t>  </a:t>
            </a:r>
          </a:p>
          <a:p>
            <a:r>
              <a:rPr lang="en-US" b="1" dirty="0" err="1"/>
              <a:t>elif</a:t>
            </a:r>
            <a:r>
              <a:rPr lang="en-US" dirty="0"/>
              <a:t> expression 3:   </a:t>
            </a:r>
          </a:p>
          <a:p>
            <a:r>
              <a:rPr lang="en-US" dirty="0"/>
              <a:t>    # block of statements   </a:t>
            </a:r>
          </a:p>
          <a:p>
            <a:r>
              <a:rPr lang="en-US" dirty="0"/>
              <a:t>  </a:t>
            </a:r>
          </a:p>
          <a:p>
            <a:r>
              <a:rPr lang="en-US" b="1" dirty="0"/>
              <a:t>else</a:t>
            </a:r>
            <a:r>
              <a:rPr lang="en-US" dirty="0"/>
              <a:t>:   </a:t>
            </a:r>
          </a:p>
          <a:p>
            <a:r>
              <a:rPr lang="en-US" dirty="0"/>
              <a:t>    # block of statements  </a:t>
            </a:r>
          </a:p>
          <a:p>
            <a:endParaRPr lang="en-IN" dirty="0"/>
          </a:p>
        </p:txBody>
      </p:sp>
    </p:spTree>
    <p:extLst>
      <p:ext uri="{BB962C8B-B14F-4D97-AF65-F5344CB8AC3E}">
        <p14:creationId xmlns:p14="http://schemas.microsoft.com/office/powerpoint/2010/main" val="656491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TotalTime>
  <Words>754</Words>
  <Application>Microsoft Office PowerPoint</Application>
  <PresentationFormat>On-screen Show (4:3)</PresentationFormat>
  <Paragraphs>201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bcavivekanandcollege@outlook.com</dc:creator>
  <cp:lastModifiedBy>principal vivekanand college</cp:lastModifiedBy>
  <cp:revision>11</cp:revision>
  <dcterms:created xsi:type="dcterms:W3CDTF">2024-07-22T05:47:45Z</dcterms:created>
  <dcterms:modified xsi:type="dcterms:W3CDTF">2025-08-23T04:42:15Z</dcterms:modified>
</cp:coreProperties>
</file>