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4" r:id="rId23"/>
    <p:sldId id="281" r:id="rId24"/>
    <p:sldId id="282" r:id="rId25"/>
    <p:sldId id="283" r:id="rId26"/>
    <p:sldId id="285" r:id="rId27"/>
    <p:sldId id="293" r:id="rId28"/>
    <p:sldId id="294" r:id="rId29"/>
    <p:sldId id="297" r:id="rId30"/>
    <p:sldId id="296" r:id="rId31"/>
    <p:sldId id="299" r:id="rId32"/>
    <p:sldId id="295" r:id="rId33"/>
    <p:sldId id="300" r:id="rId34"/>
    <p:sldId id="301" r:id="rId35"/>
    <p:sldId id="302" r:id="rId36"/>
    <p:sldId id="303" r:id="rId37"/>
    <p:sldId id="304" r:id="rId38"/>
    <p:sldId id="305" r:id="rId39"/>
    <p:sldId id="306" r:id="rId40"/>
    <p:sldId id="307" r:id="rId41"/>
    <p:sldId id="308" r:id="rId42"/>
    <p:sldId id="309" r:id="rId43"/>
    <p:sldId id="310" r:id="rId44"/>
    <p:sldId id="31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63" autoAdjust="0"/>
    <p:restoredTop sz="94660" autoAdjust="0"/>
  </p:normalViewPr>
  <p:slideViewPr>
    <p:cSldViewPr>
      <p:cViewPr varScale="1">
        <p:scale>
          <a:sx n="91" d="100"/>
          <a:sy n="91" d="100"/>
        </p:scale>
        <p:origin x="148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B92804A-1544-4033-BF63-A62D7DB13808}" type="datetimeFigureOut">
              <a:rPr lang="en-IN" smtClean="0"/>
              <a:pPr/>
              <a:t>21-03-2025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6F0C10-51FD-440C-8761-FC3DBDDEBD24}" type="slidenum">
              <a:rPr lang="en-IN" smtClean="0"/>
              <a:pPr/>
              <a:t>‹#›</a:t>
            </a:fld>
            <a:endParaRPr lang="en-IN"/>
          </a:p>
        </p:txBody>
      </p:sp>
    </p:spTree>
    <p:extLst>
      <p:ext uri="{BB962C8B-B14F-4D97-AF65-F5344CB8AC3E}">
        <p14:creationId xmlns:p14="http://schemas.microsoft.com/office/powerpoint/2010/main" val="3134770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92804A-1544-4033-BF63-A62D7DB13808}" type="datetimeFigureOut">
              <a:rPr lang="en-IN" smtClean="0"/>
              <a:pPr/>
              <a:t>21-03-2025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6F0C10-51FD-440C-8761-FC3DBDDEBD24}" type="slidenum">
              <a:rPr lang="en-IN" smtClean="0"/>
              <a:pPr/>
              <a:t>‹#›</a:t>
            </a:fld>
            <a:endParaRPr lang="en-IN"/>
          </a:p>
        </p:txBody>
      </p:sp>
    </p:spTree>
    <p:extLst>
      <p:ext uri="{BB962C8B-B14F-4D97-AF65-F5344CB8AC3E}">
        <p14:creationId xmlns:p14="http://schemas.microsoft.com/office/powerpoint/2010/main" val="392240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92804A-1544-4033-BF63-A62D7DB13808}" type="datetimeFigureOut">
              <a:rPr lang="en-IN" smtClean="0"/>
              <a:pPr/>
              <a:t>21-03-2025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6F0C10-51FD-440C-8761-FC3DBDDEBD24}" type="slidenum">
              <a:rPr lang="en-IN" smtClean="0"/>
              <a:pPr/>
              <a:t>‹#›</a:t>
            </a:fld>
            <a:endParaRPr lang="en-IN"/>
          </a:p>
        </p:txBody>
      </p:sp>
    </p:spTree>
    <p:extLst>
      <p:ext uri="{BB962C8B-B14F-4D97-AF65-F5344CB8AC3E}">
        <p14:creationId xmlns:p14="http://schemas.microsoft.com/office/powerpoint/2010/main" val="27540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92804A-1544-4033-BF63-A62D7DB13808}" type="datetimeFigureOut">
              <a:rPr lang="en-IN" smtClean="0"/>
              <a:pPr/>
              <a:t>21-03-2025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6F0C10-51FD-440C-8761-FC3DBDDEBD24}" type="slidenum">
              <a:rPr lang="en-IN" smtClean="0"/>
              <a:pPr/>
              <a:t>‹#›</a:t>
            </a:fld>
            <a:endParaRPr lang="en-IN"/>
          </a:p>
        </p:txBody>
      </p:sp>
    </p:spTree>
    <p:extLst>
      <p:ext uri="{BB962C8B-B14F-4D97-AF65-F5344CB8AC3E}">
        <p14:creationId xmlns:p14="http://schemas.microsoft.com/office/powerpoint/2010/main" val="1697855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92804A-1544-4033-BF63-A62D7DB13808}" type="datetimeFigureOut">
              <a:rPr lang="en-IN" smtClean="0"/>
              <a:pPr/>
              <a:t>21-03-2025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6F0C10-51FD-440C-8761-FC3DBDDEBD24}" type="slidenum">
              <a:rPr lang="en-IN" smtClean="0"/>
              <a:pPr/>
              <a:t>‹#›</a:t>
            </a:fld>
            <a:endParaRPr lang="en-IN"/>
          </a:p>
        </p:txBody>
      </p:sp>
    </p:spTree>
    <p:extLst>
      <p:ext uri="{BB962C8B-B14F-4D97-AF65-F5344CB8AC3E}">
        <p14:creationId xmlns:p14="http://schemas.microsoft.com/office/powerpoint/2010/main" val="1594846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B92804A-1544-4033-BF63-A62D7DB13808}" type="datetimeFigureOut">
              <a:rPr lang="en-IN" smtClean="0"/>
              <a:pPr/>
              <a:t>21-03-2025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6F0C10-51FD-440C-8761-FC3DBDDEBD24}" type="slidenum">
              <a:rPr lang="en-IN" smtClean="0"/>
              <a:pPr/>
              <a:t>‹#›</a:t>
            </a:fld>
            <a:endParaRPr lang="en-IN"/>
          </a:p>
        </p:txBody>
      </p:sp>
    </p:spTree>
    <p:extLst>
      <p:ext uri="{BB962C8B-B14F-4D97-AF65-F5344CB8AC3E}">
        <p14:creationId xmlns:p14="http://schemas.microsoft.com/office/powerpoint/2010/main" val="1265614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B92804A-1544-4033-BF63-A62D7DB13808}" type="datetimeFigureOut">
              <a:rPr lang="en-IN" smtClean="0"/>
              <a:pPr/>
              <a:t>21-03-2025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16F0C10-51FD-440C-8761-FC3DBDDEBD24}" type="slidenum">
              <a:rPr lang="en-IN" smtClean="0"/>
              <a:pPr/>
              <a:t>‹#›</a:t>
            </a:fld>
            <a:endParaRPr lang="en-IN"/>
          </a:p>
        </p:txBody>
      </p:sp>
    </p:spTree>
    <p:extLst>
      <p:ext uri="{BB962C8B-B14F-4D97-AF65-F5344CB8AC3E}">
        <p14:creationId xmlns:p14="http://schemas.microsoft.com/office/powerpoint/2010/main" val="207693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B92804A-1544-4033-BF63-A62D7DB13808}" type="datetimeFigureOut">
              <a:rPr lang="en-IN" smtClean="0"/>
              <a:pPr/>
              <a:t>21-03-2025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16F0C10-51FD-440C-8761-FC3DBDDEBD24}" type="slidenum">
              <a:rPr lang="en-IN" smtClean="0"/>
              <a:pPr/>
              <a:t>‹#›</a:t>
            </a:fld>
            <a:endParaRPr lang="en-IN"/>
          </a:p>
        </p:txBody>
      </p:sp>
    </p:spTree>
    <p:extLst>
      <p:ext uri="{BB962C8B-B14F-4D97-AF65-F5344CB8AC3E}">
        <p14:creationId xmlns:p14="http://schemas.microsoft.com/office/powerpoint/2010/main" val="4148586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92804A-1544-4033-BF63-A62D7DB13808}" type="datetimeFigureOut">
              <a:rPr lang="en-IN" smtClean="0"/>
              <a:pPr/>
              <a:t>21-03-2025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16F0C10-51FD-440C-8761-FC3DBDDEBD24}" type="slidenum">
              <a:rPr lang="en-IN" smtClean="0"/>
              <a:pPr/>
              <a:t>‹#›</a:t>
            </a:fld>
            <a:endParaRPr lang="en-IN"/>
          </a:p>
        </p:txBody>
      </p:sp>
    </p:spTree>
    <p:extLst>
      <p:ext uri="{BB962C8B-B14F-4D97-AF65-F5344CB8AC3E}">
        <p14:creationId xmlns:p14="http://schemas.microsoft.com/office/powerpoint/2010/main" val="3218322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92804A-1544-4033-BF63-A62D7DB13808}" type="datetimeFigureOut">
              <a:rPr lang="en-IN" smtClean="0"/>
              <a:pPr/>
              <a:t>21-03-2025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6F0C10-51FD-440C-8761-FC3DBDDEBD24}" type="slidenum">
              <a:rPr lang="en-IN" smtClean="0"/>
              <a:pPr/>
              <a:t>‹#›</a:t>
            </a:fld>
            <a:endParaRPr lang="en-IN"/>
          </a:p>
        </p:txBody>
      </p:sp>
    </p:spTree>
    <p:extLst>
      <p:ext uri="{BB962C8B-B14F-4D97-AF65-F5344CB8AC3E}">
        <p14:creationId xmlns:p14="http://schemas.microsoft.com/office/powerpoint/2010/main" val="3141523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92804A-1544-4033-BF63-A62D7DB13808}" type="datetimeFigureOut">
              <a:rPr lang="en-IN" smtClean="0"/>
              <a:pPr/>
              <a:t>21-03-2025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6F0C10-51FD-440C-8761-FC3DBDDEBD24}" type="slidenum">
              <a:rPr lang="en-IN" smtClean="0"/>
              <a:pPr/>
              <a:t>‹#›</a:t>
            </a:fld>
            <a:endParaRPr lang="en-IN"/>
          </a:p>
        </p:txBody>
      </p:sp>
    </p:spTree>
    <p:extLst>
      <p:ext uri="{BB962C8B-B14F-4D97-AF65-F5344CB8AC3E}">
        <p14:creationId xmlns:p14="http://schemas.microsoft.com/office/powerpoint/2010/main" val="2048542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92804A-1544-4033-BF63-A62D7DB13808}" type="datetimeFigureOut">
              <a:rPr lang="en-IN" smtClean="0"/>
              <a:pPr/>
              <a:t>21-03-2025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6F0C10-51FD-440C-8761-FC3DBDDEBD24}" type="slidenum">
              <a:rPr lang="en-IN" smtClean="0"/>
              <a:pPr/>
              <a:t>‹#›</a:t>
            </a:fld>
            <a:endParaRPr lang="en-IN"/>
          </a:p>
        </p:txBody>
      </p:sp>
    </p:spTree>
    <p:extLst>
      <p:ext uri="{BB962C8B-B14F-4D97-AF65-F5344CB8AC3E}">
        <p14:creationId xmlns:p14="http://schemas.microsoft.com/office/powerpoint/2010/main" val="2870372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geeksforgeeks.org/sql-tutorial/" TargetMode="External"/><Relationship Id="rId2" Type="http://schemas.openxmlformats.org/officeDocument/2006/relationships/hyperlink" Target="https://www.geeksforgeeks.org/plsql-introduction/"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564904"/>
            <a:ext cx="7848872" cy="1200329"/>
          </a:xfrm>
          <a:prstGeom prst="rect">
            <a:avLst/>
          </a:prstGeom>
          <a:noFill/>
        </p:spPr>
        <p:txBody>
          <a:bodyPr wrap="square" rtlCol="0">
            <a:spAutoFit/>
          </a:bodyPr>
          <a:lstStyle/>
          <a:p>
            <a:pPr algn="ctr"/>
            <a:r>
              <a:rPr lang="en-IN" sz="3600" dirty="0" smtClean="0">
                <a:latin typeface="Times New Roman" pitchFamily="18" charset="0"/>
                <a:cs typeface="Times New Roman" pitchFamily="18" charset="0"/>
              </a:rPr>
              <a:t>Unit IV</a:t>
            </a:r>
          </a:p>
          <a:p>
            <a:pPr algn="ctr"/>
            <a:r>
              <a:rPr lang="en-IN" sz="3600" dirty="0" smtClean="0">
                <a:latin typeface="Times New Roman" pitchFamily="18" charset="0"/>
                <a:cs typeface="Times New Roman" pitchFamily="18" charset="0"/>
              </a:rPr>
              <a:t>PL/SQL</a:t>
            </a:r>
            <a:endParaRPr lang="en-IN" sz="3600" dirty="0">
              <a:latin typeface="Times New Roman" pitchFamily="18" charset="0"/>
              <a:cs typeface="Times New Roman" pitchFamily="18" charset="0"/>
            </a:endParaRPr>
          </a:p>
        </p:txBody>
      </p:sp>
    </p:spTree>
    <p:extLst>
      <p:ext uri="{BB962C8B-B14F-4D97-AF65-F5344CB8AC3E}">
        <p14:creationId xmlns:p14="http://schemas.microsoft.com/office/powerpoint/2010/main" val="324931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3916"/>
            <a:ext cx="9036496" cy="2585323"/>
          </a:xfrm>
          <a:prstGeom prst="rect">
            <a:avLst/>
          </a:prstGeom>
          <a:noFill/>
        </p:spPr>
        <p:txBody>
          <a:bodyPr wrap="square" rtlCol="0">
            <a:spAutoFit/>
          </a:bodyPr>
          <a:lstStyle/>
          <a:p>
            <a:pPr fontAlgn="base"/>
            <a:r>
              <a:rPr lang="en-US" dirty="0"/>
              <a:t>Output:</a:t>
            </a:r>
          </a:p>
          <a:p>
            <a:r>
              <a:rPr lang="en-US" dirty="0" smtClean="0">
                <a:effectLst/>
              </a:rPr>
              <a:t>Enter value for a: 24 </a:t>
            </a:r>
          </a:p>
          <a:p>
            <a:r>
              <a:rPr lang="en-US" dirty="0" smtClean="0">
                <a:effectLst/>
              </a:rPr>
              <a:t>old 2: a number := &amp;a; </a:t>
            </a:r>
          </a:p>
          <a:p>
            <a:r>
              <a:rPr lang="en-US" dirty="0" smtClean="0">
                <a:effectLst/>
              </a:rPr>
              <a:t>new 2: a number := 24; </a:t>
            </a:r>
          </a:p>
          <a:p>
            <a:r>
              <a:rPr lang="en-US" dirty="0" smtClean="0">
                <a:effectLst/>
              </a:rPr>
              <a:t>Enter value for b: ‘Welcome To PL/SQL' </a:t>
            </a:r>
          </a:p>
          <a:p>
            <a:r>
              <a:rPr lang="en-US" dirty="0" smtClean="0">
                <a:effectLst/>
              </a:rPr>
              <a:t>old 3: b varchar2(30) := &amp;b; </a:t>
            </a:r>
          </a:p>
          <a:p>
            <a:r>
              <a:rPr lang="en-US" dirty="0" smtClean="0">
                <a:effectLst/>
              </a:rPr>
              <a:t>new 3: b varchar2(30) := Welcome To PL/SQL '; </a:t>
            </a:r>
          </a:p>
          <a:p>
            <a:endParaRPr lang="en-US" dirty="0" smtClean="0">
              <a:effectLst/>
            </a:endParaRPr>
          </a:p>
          <a:p>
            <a:r>
              <a:rPr lang="en-US" dirty="0" smtClean="0">
                <a:effectLst/>
              </a:rPr>
              <a:t>PL/SQL procedure successfully completed.</a:t>
            </a:r>
            <a:endParaRPr lang="en-IN" dirty="0"/>
          </a:p>
        </p:txBody>
      </p:sp>
    </p:spTree>
    <p:extLst>
      <p:ext uri="{BB962C8B-B14F-4D97-AF65-F5344CB8AC3E}">
        <p14:creationId xmlns:p14="http://schemas.microsoft.com/office/powerpoint/2010/main" val="2686140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0"/>
            <a:ext cx="8928992" cy="6463308"/>
          </a:xfrm>
          <a:prstGeom prst="rect">
            <a:avLst/>
          </a:prstGeom>
          <a:noFill/>
        </p:spPr>
        <p:txBody>
          <a:bodyPr wrap="square" rtlCol="0">
            <a:spAutoFit/>
          </a:bodyPr>
          <a:lstStyle/>
          <a:p>
            <a:r>
              <a:rPr lang="en-IN" dirty="0" smtClean="0">
                <a:effectLst/>
              </a:rPr>
              <a:t>--PL/SQL code to print sum of two numbers taken from the user. </a:t>
            </a:r>
          </a:p>
          <a:p>
            <a:r>
              <a:rPr lang="en-IN" dirty="0" smtClean="0">
                <a:effectLst/>
              </a:rPr>
              <a:t>SQL&gt; SET SERVEROUTPUT ON; </a:t>
            </a:r>
          </a:p>
          <a:p>
            <a:endParaRPr lang="en-IN" dirty="0"/>
          </a:p>
          <a:p>
            <a:r>
              <a:rPr lang="en-IN" dirty="0" smtClean="0">
                <a:effectLst/>
              </a:rPr>
              <a:t>SQL&gt; DECLARE </a:t>
            </a:r>
          </a:p>
          <a:p>
            <a:endParaRPr lang="en-IN" dirty="0"/>
          </a:p>
          <a:p>
            <a:r>
              <a:rPr lang="en-IN" dirty="0" smtClean="0">
                <a:effectLst/>
              </a:rPr>
              <a:t>-- taking input for variable a </a:t>
            </a:r>
          </a:p>
          <a:p>
            <a:r>
              <a:rPr lang="en-IN" dirty="0" smtClean="0">
                <a:effectLst/>
              </a:rPr>
              <a:t>a integer := &amp;a ; </a:t>
            </a:r>
          </a:p>
          <a:p>
            <a:endParaRPr lang="en-IN" dirty="0"/>
          </a:p>
          <a:p>
            <a:r>
              <a:rPr lang="en-IN" dirty="0" smtClean="0">
                <a:effectLst/>
              </a:rPr>
              <a:t>-- taking input for variable b </a:t>
            </a:r>
          </a:p>
          <a:p>
            <a:r>
              <a:rPr lang="en-IN" dirty="0" smtClean="0">
                <a:effectLst/>
              </a:rPr>
              <a:t>b integer := &amp;b ; </a:t>
            </a:r>
          </a:p>
          <a:p>
            <a:r>
              <a:rPr lang="en-IN" dirty="0" smtClean="0">
                <a:effectLst/>
              </a:rPr>
              <a:t>c integer ; </a:t>
            </a:r>
          </a:p>
          <a:p>
            <a:r>
              <a:rPr lang="en-IN" dirty="0" smtClean="0">
                <a:effectLst/>
              </a:rPr>
              <a:t>BEGIN c := a + b ; </a:t>
            </a:r>
          </a:p>
          <a:p>
            <a:r>
              <a:rPr lang="en-IN" dirty="0" err="1" smtClean="0">
                <a:effectLst/>
              </a:rPr>
              <a:t>dbms_output.put_line</a:t>
            </a:r>
            <a:r>
              <a:rPr lang="en-IN" dirty="0" smtClean="0">
                <a:effectLst/>
              </a:rPr>
              <a:t>('Sum of '||a||' and '||b||' is = '||c); </a:t>
            </a:r>
          </a:p>
          <a:p>
            <a:r>
              <a:rPr lang="en-IN" dirty="0" smtClean="0">
                <a:effectLst/>
              </a:rPr>
              <a:t>END; </a:t>
            </a:r>
          </a:p>
          <a:p>
            <a:r>
              <a:rPr lang="en-IN" dirty="0" smtClean="0">
                <a:effectLst/>
              </a:rPr>
              <a:t>/</a:t>
            </a:r>
          </a:p>
          <a:p>
            <a:endParaRPr lang="en-IN" dirty="0"/>
          </a:p>
          <a:p>
            <a:r>
              <a:rPr lang="en-IN" dirty="0" smtClean="0"/>
              <a:t>Output</a:t>
            </a:r>
          </a:p>
          <a:p>
            <a:r>
              <a:rPr lang="en-US" dirty="0" smtClean="0">
                <a:effectLst/>
              </a:rPr>
              <a:t>Enter value for a: 2 </a:t>
            </a:r>
          </a:p>
          <a:p>
            <a:r>
              <a:rPr lang="en-US" dirty="0" smtClean="0">
                <a:effectLst/>
              </a:rPr>
              <a:t>Enter value for b: 3 </a:t>
            </a:r>
          </a:p>
          <a:p>
            <a:endParaRPr lang="en-US" dirty="0" smtClean="0">
              <a:effectLst/>
            </a:endParaRPr>
          </a:p>
          <a:p>
            <a:r>
              <a:rPr lang="en-US" dirty="0" smtClean="0">
                <a:effectLst/>
              </a:rPr>
              <a:t>Sum of 2 and 3 is = 5 </a:t>
            </a:r>
          </a:p>
          <a:p>
            <a:endParaRPr lang="en-US" dirty="0"/>
          </a:p>
          <a:p>
            <a:r>
              <a:rPr lang="en-US" dirty="0" smtClean="0">
                <a:effectLst/>
              </a:rPr>
              <a:t>PL/SQL procedure successfully completed.</a:t>
            </a:r>
            <a:endParaRPr lang="en-IN" dirty="0" smtClean="0"/>
          </a:p>
        </p:txBody>
      </p:sp>
    </p:spTree>
    <p:extLst>
      <p:ext uri="{BB962C8B-B14F-4D97-AF65-F5344CB8AC3E}">
        <p14:creationId xmlns:p14="http://schemas.microsoft.com/office/powerpoint/2010/main" val="3023398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4149017005"/>
              </p:ext>
            </p:extLst>
          </p:nvPr>
        </p:nvGraphicFramePr>
        <p:xfrm>
          <a:off x="323528" y="980728"/>
          <a:ext cx="8208912" cy="3574733"/>
        </p:xfrm>
        <a:graphic>
          <a:graphicData uri="http://schemas.openxmlformats.org/drawingml/2006/table">
            <a:tbl>
              <a:tblPr>
                <a:tableStyleId>{616DA210-FB5B-4158-B5E0-FEB733F419BA}</a:tableStyleId>
              </a:tblPr>
              <a:tblGrid>
                <a:gridCol w="868250"/>
                <a:gridCol w="7340662"/>
              </a:tblGrid>
              <a:tr h="366220">
                <a:tc>
                  <a:txBody>
                    <a:bodyPr/>
                    <a:lstStyle/>
                    <a:p>
                      <a:pPr algn="ctr"/>
                      <a:r>
                        <a:rPr lang="en-IN" sz="1500" dirty="0" err="1">
                          <a:effectLst/>
                        </a:rPr>
                        <a:t>S.No</a:t>
                      </a:r>
                      <a:endParaRPr lang="en-IN" sz="1500" b="1" dirty="0">
                        <a:effectLst/>
                        <a:latin typeface="inherit"/>
                      </a:endParaRPr>
                    </a:p>
                  </a:txBody>
                  <a:tcPr marL="63567" marR="63567" marT="63567" marB="63567" anchor="ctr"/>
                </a:tc>
                <a:tc>
                  <a:txBody>
                    <a:bodyPr/>
                    <a:lstStyle/>
                    <a:p>
                      <a:pPr algn="ctr"/>
                      <a:r>
                        <a:rPr lang="en-IN" sz="1500">
                          <a:effectLst/>
                        </a:rPr>
                        <a:t>Category &amp; Description</a:t>
                      </a:r>
                      <a:endParaRPr lang="en-IN" sz="1500" b="1">
                        <a:effectLst/>
                        <a:latin typeface="inherit"/>
                      </a:endParaRPr>
                    </a:p>
                  </a:txBody>
                  <a:tcPr marL="63567" marR="63567" marT="63567" marB="63567" anchor="ctr"/>
                </a:tc>
              </a:tr>
              <a:tr h="857916">
                <a:tc>
                  <a:txBody>
                    <a:bodyPr/>
                    <a:lstStyle/>
                    <a:p>
                      <a:pPr algn="ctr" fontAlgn="ctr"/>
                      <a:r>
                        <a:rPr lang="en-IN" sz="1500">
                          <a:effectLst/>
                        </a:rPr>
                        <a:t>1</a:t>
                      </a:r>
                    </a:p>
                  </a:txBody>
                  <a:tcPr marL="63567" marR="63567" marT="63567" marB="63567" anchor="ctr"/>
                </a:tc>
                <a:tc>
                  <a:txBody>
                    <a:bodyPr/>
                    <a:lstStyle/>
                    <a:p>
                      <a:pPr algn="l"/>
                      <a:r>
                        <a:rPr lang="en-US" sz="1500">
                          <a:effectLst/>
                        </a:rPr>
                        <a:t>Scalar</a:t>
                      </a:r>
                    </a:p>
                    <a:p>
                      <a:pPr algn="l"/>
                      <a:r>
                        <a:rPr lang="en-US" sz="1500">
                          <a:effectLst/>
                        </a:rPr>
                        <a:t>Single values with no internal components, such as a NUMBER, DATE, or BOOLEAN.</a:t>
                      </a:r>
                    </a:p>
                  </a:txBody>
                  <a:tcPr marL="63567" marR="63567" marT="63567" marB="63567" anchor="ctr"/>
                </a:tc>
              </a:tr>
              <a:tr h="936104">
                <a:tc>
                  <a:txBody>
                    <a:bodyPr/>
                    <a:lstStyle/>
                    <a:p>
                      <a:pPr algn="ctr" fontAlgn="ctr"/>
                      <a:r>
                        <a:rPr lang="en-IN" sz="1500">
                          <a:effectLst/>
                        </a:rPr>
                        <a:t>2</a:t>
                      </a:r>
                    </a:p>
                  </a:txBody>
                  <a:tcPr marL="63567" marR="63567" marT="63567" marB="63567" anchor="ctr"/>
                </a:tc>
                <a:tc>
                  <a:txBody>
                    <a:bodyPr/>
                    <a:lstStyle/>
                    <a:p>
                      <a:pPr algn="l"/>
                      <a:r>
                        <a:rPr lang="en-US" sz="1500">
                          <a:effectLst/>
                        </a:rPr>
                        <a:t>Large Object (LOB)</a:t>
                      </a:r>
                    </a:p>
                    <a:p>
                      <a:pPr algn="l"/>
                      <a:r>
                        <a:rPr lang="en-US" sz="1500">
                          <a:effectLst/>
                        </a:rPr>
                        <a:t>Pointers to large objects that are stored separately from other data items, such as text, graphic images, video clips, and sound waveforms.</a:t>
                      </a:r>
                    </a:p>
                  </a:txBody>
                  <a:tcPr marL="63567" marR="63567" marT="63567" marB="63567" anchor="ctr"/>
                </a:tc>
              </a:tr>
              <a:tr h="576064">
                <a:tc>
                  <a:txBody>
                    <a:bodyPr/>
                    <a:lstStyle/>
                    <a:p>
                      <a:pPr algn="ctr" fontAlgn="ctr"/>
                      <a:r>
                        <a:rPr lang="en-IN" sz="1500">
                          <a:effectLst/>
                        </a:rPr>
                        <a:t>3</a:t>
                      </a:r>
                    </a:p>
                  </a:txBody>
                  <a:tcPr marL="63567" marR="63567" marT="63567" marB="63567" anchor="ctr"/>
                </a:tc>
                <a:tc>
                  <a:txBody>
                    <a:bodyPr/>
                    <a:lstStyle/>
                    <a:p>
                      <a:pPr algn="l"/>
                      <a:r>
                        <a:rPr lang="en-US" sz="1500">
                          <a:effectLst/>
                        </a:rPr>
                        <a:t>Composite</a:t>
                      </a:r>
                    </a:p>
                    <a:p>
                      <a:pPr algn="l"/>
                      <a:r>
                        <a:rPr lang="en-US" sz="1500">
                          <a:effectLst/>
                        </a:rPr>
                        <a:t>Data items that have internal components that can be accessed individually. For example, collections and records.</a:t>
                      </a:r>
                    </a:p>
                  </a:txBody>
                  <a:tcPr marL="63567" marR="63567" marT="63567" marB="63567" anchor="ctr"/>
                </a:tc>
              </a:tr>
              <a:tr h="601559">
                <a:tc>
                  <a:txBody>
                    <a:bodyPr/>
                    <a:lstStyle/>
                    <a:p>
                      <a:pPr algn="ctr" fontAlgn="ctr"/>
                      <a:r>
                        <a:rPr lang="en-IN" sz="1500">
                          <a:effectLst/>
                        </a:rPr>
                        <a:t>4</a:t>
                      </a:r>
                    </a:p>
                  </a:txBody>
                  <a:tcPr marL="63567" marR="63567" marT="63567" marB="63567" anchor="ctr"/>
                </a:tc>
                <a:tc>
                  <a:txBody>
                    <a:bodyPr/>
                    <a:lstStyle/>
                    <a:p>
                      <a:pPr algn="l"/>
                      <a:r>
                        <a:rPr lang="en-US" sz="1500" dirty="0">
                          <a:effectLst/>
                        </a:rPr>
                        <a:t>Reference</a:t>
                      </a:r>
                    </a:p>
                    <a:p>
                      <a:pPr algn="l"/>
                      <a:r>
                        <a:rPr lang="en-US" sz="1500" dirty="0">
                          <a:effectLst/>
                        </a:rPr>
                        <a:t>Pointers to other data items.</a:t>
                      </a:r>
                    </a:p>
                  </a:txBody>
                  <a:tcPr marL="63567" marR="63567" marT="63567" marB="63567" anchor="ctr"/>
                </a:tc>
              </a:tr>
            </a:tbl>
          </a:graphicData>
        </a:graphic>
      </p:graphicFrame>
      <p:sp>
        <p:nvSpPr>
          <p:cNvPr id="7" name="TextBox 6"/>
          <p:cNvSpPr txBox="1"/>
          <p:nvPr/>
        </p:nvSpPr>
        <p:spPr>
          <a:xfrm>
            <a:off x="251520" y="332656"/>
            <a:ext cx="8352928" cy="369332"/>
          </a:xfrm>
          <a:prstGeom prst="rect">
            <a:avLst/>
          </a:prstGeom>
          <a:noFill/>
        </p:spPr>
        <p:txBody>
          <a:bodyPr wrap="square" rtlCol="0">
            <a:spAutoFit/>
          </a:bodyPr>
          <a:lstStyle/>
          <a:p>
            <a:r>
              <a:rPr lang="en-IN" dirty="0" err="1" smtClean="0"/>
              <a:t>Datatypes</a:t>
            </a:r>
            <a:endParaRPr lang="en-IN" dirty="0"/>
          </a:p>
        </p:txBody>
      </p:sp>
    </p:spTree>
    <p:extLst>
      <p:ext uri="{BB962C8B-B14F-4D97-AF65-F5344CB8AC3E}">
        <p14:creationId xmlns:p14="http://schemas.microsoft.com/office/powerpoint/2010/main" val="160363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88640"/>
            <a:ext cx="8712968" cy="923330"/>
          </a:xfrm>
          <a:prstGeom prst="rect">
            <a:avLst/>
          </a:prstGeom>
          <a:noFill/>
        </p:spPr>
        <p:txBody>
          <a:bodyPr wrap="square" rtlCol="0">
            <a:spAutoFit/>
          </a:bodyPr>
          <a:lstStyle/>
          <a:p>
            <a:r>
              <a:rPr lang="en-US" dirty="0"/>
              <a:t>Scalar Data Types and Subtypes</a:t>
            </a:r>
          </a:p>
          <a:p>
            <a:r>
              <a:rPr lang="en-US" dirty="0"/>
              <a:t>PL/SQL Scalar Data Types and Subtypes come under the following categories −</a:t>
            </a:r>
          </a:p>
          <a:p>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186441388"/>
              </p:ext>
            </p:extLst>
          </p:nvPr>
        </p:nvGraphicFramePr>
        <p:xfrm>
          <a:off x="251520" y="980728"/>
          <a:ext cx="8424936" cy="2737348"/>
        </p:xfrm>
        <a:graphic>
          <a:graphicData uri="http://schemas.openxmlformats.org/drawingml/2006/table">
            <a:tbl>
              <a:tblPr>
                <a:tableStyleId>{616DA210-FB5B-4158-B5E0-FEB733F419BA}</a:tableStyleId>
              </a:tblPr>
              <a:tblGrid>
                <a:gridCol w="1152128"/>
                <a:gridCol w="7272808"/>
              </a:tblGrid>
              <a:tr h="279506">
                <a:tc>
                  <a:txBody>
                    <a:bodyPr/>
                    <a:lstStyle/>
                    <a:p>
                      <a:pPr algn="ctr"/>
                      <a:r>
                        <a:rPr lang="en-IN" sz="1400">
                          <a:effectLst/>
                          <a:latin typeface="Times New Roman" pitchFamily="18" charset="0"/>
                          <a:cs typeface="Times New Roman" pitchFamily="18" charset="0"/>
                        </a:rPr>
                        <a:t>S.No</a:t>
                      </a:r>
                      <a:endParaRPr lang="en-IN" sz="1400" b="1">
                        <a:effectLst/>
                        <a:latin typeface="Times New Roman" pitchFamily="18" charset="0"/>
                        <a:cs typeface="Times New Roman" pitchFamily="18" charset="0"/>
                      </a:endParaRPr>
                    </a:p>
                  </a:txBody>
                  <a:tcPr marL="74933" marR="74933" marT="74933" marB="74933" anchor="ctr"/>
                </a:tc>
                <a:tc>
                  <a:txBody>
                    <a:bodyPr/>
                    <a:lstStyle/>
                    <a:p>
                      <a:pPr algn="ctr"/>
                      <a:r>
                        <a:rPr lang="en-IN" sz="1400">
                          <a:effectLst/>
                          <a:latin typeface="Times New Roman" pitchFamily="18" charset="0"/>
                          <a:cs typeface="Times New Roman" pitchFamily="18" charset="0"/>
                        </a:rPr>
                        <a:t>Date Type &amp; Description</a:t>
                      </a:r>
                      <a:endParaRPr lang="en-IN" sz="1400" b="1">
                        <a:effectLst/>
                        <a:latin typeface="Times New Roman" pitchFamily="18" charset="0"/>
                        <a:cs typeface="Times New Roman" pitchFamily="18" charset="0"/>
                      </a:endParaRPr>
                    </a:p>
                  </a:txBody>
                  <a:tcPr marL="74933" marR="74933" marT="74933" marB="74933" anchor="ctr"/>
                </a:tc>
              </a:tr>
              <a:tr h="295894">
                <a:tc>
                  <a:txBody>
                    <a:bodyPr/>
                    <a:lstStyle/>
                    <a:p>
                      <a:pPr algn="ctr" fontAlgn="ctr"/>
                      <a:r>
                        <a:rPr lang="en-IN" sz="1400">
                          <a:effectLst/>
                          <a:latin typeface="Times New Roman" pitchFamily="18" charset="0"/>
                          <a:cs typeface="Times New Roman" pitchFamily="18" charset="0"/>
                        </a:rPr>
                        <a:t>1</a:t>
                      </a:r>
                    </a:p>
                  </a:txBody>
                  <a:tcPr marL="74933" marR="74933" marT="74933" marB="74933" anchor="ctr"/>
                </a:tc>
                <a:tc>
                  <a:txBody>
                    <a:bodyPr/>
                    <a:lstStyle/>
                    <a:p>
                      <a:pPr algn="l"/>
                      <a:r>
                        <a:rPr lang="en-US" sz="1400">
                          <a:effectLst/>
                          <a:latin typeface="Times New Roman" pitchFamily="18" charset="0"/>
                          <a:cs typeface="Times New Roman" pitchFamily="18" charset="0"/>
                        </a:rPr>
                        <a:t>Numeric</a:t>
                      </a:r>
                    </a:p>
                    <a:p>
                      <a:pPr algn="l"/>
                      <a:r>
                        <a:rPr lang="en-US" sz="1400">
                          <a:effectLst/>
                          <a:latin typeface="Times New Roman" pitchFamily="18" charset="0"/>
                          <a:cs typeface="Times New Roman" pitchFamily="18" charset="0"/>
                        </a:rPr>
                        <a:t>Numeric values on which arithmetic operations are performed.</a:t>
                      </a:r>
                    </a:p>
                  </a:txBody>
                  <a:tcPr marL="74933" marR="74933" marT="74933" marB="74933" anchor="ctr"/>
                </a:tc>
              </a:tr>
              <a:tr h="644364">
                <a:tc>
                  <a:txBody>
                    <a:bodyPr/>
                    <a:lstStyle/>
                    <a:p>
                      <a:pPr algn="ctr" fontAlgn="ctr"/>
                      <a:r>
                        <a:rPr lang="en-IN" sz="1400">
                          <a:effectLst/>
                          <a:latin typeface="Times New Roman" pitchFamily="18" charset="0"/>
                          <a:cs typeface="Times New Roman" pitchFamily="18" charset="0"/>
                        </a:rPr>
                        <a:t>2</a:t>
                      </a:r>
                    </a:p>
                  </a:txBody>
                  <a:tcPr marL="74933" marR="74933" marT="74933" marB="74933" anchor="ctr"/>
                </a:tc>
                <a:tc>
                  <a:txBody>
                    <a:bodyPr/>
                    <a:lstStyle/>
                    <a:p>
                      <a:pPr algn="l"/>
                      <a:r>
                        <a:rPr lang="en-US" sz="1400">
                          <a:effectLst/>
                          <a:latin typeface="Times New Roman" pitchFamily="18" charset="0"/>
                          <a:cs typeface="Times New Roman" pitchFamily="18" charset="0"/>
                        </a:rPr>
                        <a:t>Character</a:t>
                      </a:r>
                    </a:p>
                    <a:p>
                      <a:pPr algn="l"/>
                      <a:r>
                        <a:rPr lang="en-US" sz="1400">
                          <a:effectLst/>
                          <a:latin typeface="Times New Roman" pitchFamily="18" charset="0"/>
                          <a:cs typeface="Times New Roman" pitchFamily="18" charset="0"/>
                        </a:rPr>
                        <a:t>Alphanumeric values that represent single characters or strings of characters.</a:t>
                      </a:r>
                    </a:p>
                  </a:txBody>
                  <a:tcPr marL="74933" marR="74933" marT="74933" marB="74933" anchor="ctr"/>
                </a:tc>
              </a:tr>
              <a:tr h="470912">
                <a:tc>
                  <a:txBody>
                    <a:bodyPr/>
                    <a:lstStyle/>
                    <a:p>
                      <a:pPr algn="ctr" fontAlgn="ctr"/>
                      <a:r>
                        <a:rPr lang="en-IN" sz="1400">
                          <a:effectLst/>
                          <a:latin typeface="Times New Roman" pitchFamily="18" charset="0"/>
                          <a:cs typeface="Times New Roman" pitchFamily="18" charset="0"/>
                        </a:rPr>
                        <a:t>3</a:t>
                      </a:r>
                    </a:p>
                  </a:txBody>
                  <a:tcPr marL="74933" marR="74933" marT="74933" marB="74933" anchor="ctr"/>
                </a:tc>
                <a:tc>
                  <a:txBody>
                    <a:bodyPr/>
                    <a:lstStyle/>
                    <a:p>
                      <a:pPr algn="l"/>
                      <a:r>
                        <a:rPr lang="en-US" sz="1400">
                          <a:effectLst/>
                          <a:latin typeface="Times New Roman" pitchFamily="18" charset="0"/>
                          <a:cs typeface="Times New Roman" pitchFamily="18" charset="0"/>
                        </a:rPr>
                        <a:t>Boolean</a:t>
                      </a:r>
                    </a:p>
                    <a:p>
                      <a:pPr algn="l"/>
                      <a:r>
                        <a:rPr lang="en-US" sz="1400">
                          <a:effectLst/>
                          <a:latin typeface="Times New Roman" pitchFamily="18" charset="0"/>
                          <a:cs typeface="Times New Roman" pitchFamily="18" charset="0"/>
                        </a:rPr>
                        <a:t>Logical values on which logical operations are performed.</a:t>
                      </a:r>
                    </a:p>
                  </a:txBody>
                  <a:tcPr marL="74933" marR="74933" marT="74933" marB="74933" anchor="ctr"/>
                </a:tc>
              </a:tr>
              <a:tr h="460262">
                <a:tc>
                  <a:txBody>
                    <a:bodyPr/>
                    <a:lstStyle/>
                    <a:p>
                      <a:pPr algn="ctr" fontAlgn="ctr"/>
                      <a:r>
                        <a:rPr lang="en-IN" sz="1400" dirty="0">
                          <a:effectLst/>
                          <a:latin typeface="Times New Roman" pitchFamily="18" charset="0"/>
                          <a:cs typeface="Times New Roman" pitchFamily="18" charset="0"/>
                        </a:rPr>
                        <a:t>4</a:t>
                      </a:r>
                    </a:p>
                  </a:txBody>
                  <a:tcPr marL="74933" marR="74933" marT="74933" marB="74933" anchor="ctr"/>
                </a:tc>
                <a:tc>
                  <a:txBody>
                    <a:bodyPr/>
                    <a:lstStyle/>
                    <a:p>
                      <a:pPr algn="l"/>
                      <a:r>
                        <a:rPr lang="en-IN" sz="1400" dirty="0" err="1">
                          <a:effectLst/>
                          <a:latin typeface="Times New Roman" pitchFamily="18" charset="0"/>
                          <a:cs typeface="Times New Roman" pitchFamily="18" charset="0"/>
                        </a:rPr>
                        <a:t>Datetime</a:t>
                      </a:r>
                      <a:endParaRPr lang="en-IN" sz="1400" dirty="0">
                        <a:effectLst/>
                        <a:latin typeface="Times New Roman" pitchFamily="18" charset="0"/>
                        <a:cs typeface="Times New Roman" pitchFamily="18" charset="0"/>
                      </a:endParaRPr>
                    </a:p>
                    <a:p>
                      <a:pPr algn="l"/>
                      <a:r>
                        <a:rPr lang="en-IN" sz="1400" dirty="0">
                          <a:effectLst/>
                          <a:latin typeface="Times New Roman" pitchFamily="18" charset="0"/>
                          <a:cs typeface="Times New Roman" pitchFamily="18" charset="0"/>
                        </a:rPr>
                        <a:t>Dates and times.</a:t>
                      </a:r>
                    </a:p>
                  </a:txBody>
                  <a:tcPr marL="74933" marR="74933" marT="74933" marB="74933" anchor="ctr"/>
                </a:tc>
              </a:tr>
            </a:tbl>
          </a:graphicData>
        </a:graphic>
      </p:graphicFrame>
      <p:sp>
        <p:nvSpPr>
          <p:cNvPr id="4" name="TextBox 3"/>
          <p:cNvSpPr txBox="1"/>
          <p:nvPr/>
        </p:nvSpPr>
        <p:spPr>
          <a:xfrm>
            <a:off x="179512" y="4005064"/>
            <a:ext cx="8640960" cy="1200329"/>
          </a:xfrm>
          <a:prstGeom prst="rect">
            <a:avLst/>
          </a:prstGeom>
          <a:noFill/>
        </p:spPr>
        <p:txBody>
          <a:bodyPr wrap="square" rtlCol="0">
            <a:spAutoFit/>
          </a:bodyPr>
          <a:lstStyle/>
          <a:p>
            <a:r>
              <a:rPr lang="en-US" dirty="0"/>
              <a:t>PL/SQL provides subtypes of data types. For example, the data type NUMBER has a subtype called INTEGER. You can use the subtypes in your PL/SQL program to make the data types compatible with data types in other programs while embedding the PL/SQL code in another program, such as a Java program.</a:t>
            </a:r>
            <a:endParaRPr lang="en-IN" dirty="0"/>
          </a:p>
        </p:txBody>
      </p:sp>
    </p:spTree>
    <p:extLst>
      <p:ext uri="{BB962C8B-B14F-4D97-AF65-F5344CB8AC3E}">
        <p14:creationId xmlns:p14="http://schemas.microsoft.com/office/powerpoint/2010/main" val="1877279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9036496" cy="923330"/>
          </a:xfrm>
          <a:prstGeom prst="rect">
            <a:avLst/>
          </a:prstGeom>
          <a:noFill/>
        </p:spPr>
        <p:txBody>
          <a:bodyPr wrap="square" rtlCol="0">
            <a:spAutoFit/>
          </a:bodyPr>
          <a:lstStyle/>
          <a:p>
            <a:r>
              <a:rPr lang="en-US" dirty="0"/>
              <a:t>PL/SQL Numeric Data Types and </a:t>
            </a:r>
            <a:r>
              <a:rPr lang="en-US" dirty="0" smtClean="0"/>
              <a:t>Subtypes</a:t>
            </a:r>
            <a:endParaRPr lang="en-US" dirty="0"/>
          </a:p>
          <a:p>
            <a:r>
              <a:rPr lang="en-US" dirty="0"/>
              <a:t>Following table lists out the PL/SQL pre-defined numeric data types and their sub-types</a:t>
            </a:r>
          </a:p>
          <a:p>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3115233300"/>
              </p:ext>
            </p:extLst>
          </p:nvPr>
        </p:nvGraphicFramePr>
        <p:xfrm>
          <a:off x="248148" y="692856"/>
          <a:ext cx="8784976" cy="6165144"/>
        </p:xfrm>
        <a:graphic>
          <a:graphicData uri="http://schemas.openxmlformats.org/drawingml/2006/table">
            <a:tbl>
              <a:tblPr>
                <a:tableStyleId>{616DA210-FB5B-4158-B5E0-FEB733F419BA}</a:tableStyleId>
              </a:tblPr>
              <a:tblGrid>
                <a:gridCol w="504056"/>
                <a:gridCol w="8280920"/>
              </a:tblGrid>
              <a:tr h="121592">
                <a:tc>
                  <a:txBody>
                    <a:bodyPr/>
                    <a:lstStyle/>
                    <a:p>
                      <a:pPr algn="ctr"/>
                      <a:r>
                        <a:rPr lang="en-IN" sz="1200" dirty="0" err="1">
                          <a:effectLst/>
                        </a:rPr>
                        <a:t>S.No</a:t>
                      </a:r>
                      <a:endParaRPr lang="en-IN" sz="1200" b="1" dirty="0">
                        <a:effectLst/>
                        <a:latin typeface="Times New Roman" pitchFamily="18" charset="0"/>
                        <a:cs typeface="Times New Roman" pitchFamily="18" charset="0"/>
                      </a:endParaRPr>
                    </a:p>
                  </a:txBody>
                  <a:tcPr marL="18398" marR="18398" marT="18398" marB="18398" anchor="ctr"/>
                </a:tc>
                <a:tc>
                  <a:txBody>
                    <a:bodyPr/>
                    <a:lstStyle/>
                    <a:p>
                      <a:pPr algn="ctr"/>
                      <a:r>
                        <a:rPr lang="en-IN" sz="1200">
                          <a:effectLst/>
                        </a:rPr>
                        <a:t>Data Type &amp; Description</a:t>
                      </a:r>
                      <a:endParaRPr lang="en-IN" sz="1200" b="1">
                        <a:effectLst/>
                        <a:latin typeface="Times New Roman" pitchFamily="18" charset="0"/>
                        <a:cs typeface="Times New Roman" pitchFamily="18" charset="0"/>
                      </a:endParaRPr>
                    </a:p>
                  </a:txBody>
                  <a:tcPr marL="18398" marR="18398" marT="18398" marB="18398" anchor="ctr"/>
                </a:tc>
              </a:tr>
              <a:tr h="434257">
                <a:tc>
                  <a:txBody>
                    <a:bodyPr/>
                    <a:lstStyle/>
                    <a:p>
                      <a:pPr algn="ctr" fontAlgn="ctr"/>
                      <a:r>
                        <a:rPr lang="en-IN" sz="1200">
                          <a:effectLst/>
                        </a:rPr>
                        <a:t>1</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PLS_INTEGER</a:t>
                      </a:r>
                    </a:p>
                    <a:p>
                      <a:pPr algn="l"/>
                      <a:r>
                        <a:rPr lang="en-US" sz="1200">
                          <a:effectLst/>
                        </a:rPr>
                        <a:t>Signed integer in range -2,147,483,648 through 2,147,483,647, represented in 32 bits</a:t>
                      </a:r>
                      <a:endParaRPr lang="en-US" sz="1200">
                        <a:effectLst/>
                        <a:latin typeface="Times New Roman" pitchFamily="18" charset="0"/>
                        <a:cs typeface="Times New Roman" pitchFamily="18" charset="0"/>
                      </a:endParaRPr>
                    </a:p>
                  </a:txBody>
                  <a:tcPr marL="18398" marR="18398" marT="18398" marB="18398" anchor="ctr"/>
                </a:tc>
              </a:tr>
              <a:tr h="434257">
                <a:tc>
                  <a:txBody>
                    <a:bodyPr/>
                    <a:lstStyle/>
                    <a:p>
                      <a:pPr algn="ctr" fontAlgn="ctr"/>
                      <a:r>
                        <a:rPr lang="en-IN" sz="1200">
                          <a:effectLst/>
                        </a:rPr>
                        <a:t>2</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dirty="0">
                          <a:effectLst/>
                        </a:rPr>
                        <a:t>BINARY_INTEGER</a:t>
                      </a:r>
                    </a:p>
                    <a:p>
                      <a:pPr algn="l"/>
                      <a:r>
                        <a:rPr lang="en-US" sz="1200" dirty="0">
                          <a:effectLst/>
                        </a:rPr>
                        <a:t>Signed integer in range -2,147,483,648 through 2,147,483,647, represented in 32 bits</a:t>
                      </a:r>
                      <a:endParaRPr lang="en-US" sz="1200" dirty="0">
                        <a:effectLst/>
                        <a:latin typeface="Times New Roman" pitchFamily="18" charset="0"/>
                        <a:cs typeface="Times New Roman" pitchFamily="18" charset="0"/>
                      </a:endParaRPr>
                    </a:p>
                  </a:txBody>
                  <a:tcPr marL="18398" marR="18398" marT="18398" marB="18398" anchor="ctr"/>
                </a:tc>
              </a:tr>
              <a:tr h="277925">
                <a:tc>
                  <a:txBody>
                    <a:bodyPr/>
                    <a:lstStyle/>
                    <a:p>
                      <a:pPr algn="ctr" fontAlgn="ctr"/>
                      <a:r>
                        <a:rPr lang="en-IN" sz="1200">
                          <a:effectLst/>
                        </a:rPr>
                        <a:t>3</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BINARY_FLOAT</a:t>
                      </a:r>
                    </a:p>
                    <a:p>
                      <a:pPr algn="l"/>
                      <a:r>
                        <a:rPr lang="en-US" sz="1200">
                          <a:effectLst/>
                        </a:rPr>
                        <a:t>Single-precision IEEE 754-format floating-point number</a:t>
                      </a:r>
                      <a:endParaRPr lang="en-US" sz="1200">
                        <a:effectLst/>
                        <a:latin typeface="Times New Roman" pitchFamily="18" charset="0"/>
                        <a:cs typeface="Times New Roman" pitchFamily="18" charset="0"/>
                      </a:endParaRPr>
                    </a:p>
                  </a:txBody>
                  <a:tcPr marL="18398" marR="18398" marT="18398" marB="18398" anchor="ctr"/>
                </a:tc>
              </a:tr>
              <a:tr h="277925">
                <a:tc>
                  <a:txBody>
                    <a:bodyPr/>
                    <a:lstStyle/>
                    <a:p>
                      <a:pPr algn="ctr" fontAlgn="ctr"/>
                      <a:r>
                        <a:rPr lang="en-IN" sz="1200">
                          <a:effectLst/>
                        </a:rPr>
                        <a:t>4</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BINARY_DOUBLE</a:t>
                      </a:r>
                    </a:p>
                    <a:p>
                      <a:pPr algn="l"/>
                      <a:r>
                        <a:rPr lang="en-US" sz="1200">
                          <a:effectLst/>
                        </a:rPr>
                        <a:t>Double-precision IEEE 754-format floating-point number</a:t>
                      </a:r>
                      <a:endParaRPr lang="en-US" sz="1200">
                        <a:effectLst/>
                        <a:latin typeface="Times New Roman" pitchFamily="18" charset="0"/>
                        <a:cs typeface="Times New Roman" pitchFamily="18" charset="0"/>
                      </a:endParaRPr>
                    </a:p>
                  </a:txBody>
                  <a:tcPr marL="18398" marR="18398" marT="18398" marB="18398" anchor="ctr"/>
                </a:tc>
              </a:tr>
              <a:tr h="512424">
                <a:tc>
                  <a:txBody>
                    <a:bodyPr/>
                    <a:lstStyle/>
                    <a:p>
                      <a:pPr algn="ctr" fontAlgn="ctr"/>
                      <a:r>
                        <a:rPr lang="en-IN" sz="1200">
                          <a:effectLst/>
                        </a:rPr>
                        <a:t>5</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NUMBER(prec, scale)</a:t>
                      </a:r>
                    </a:p>
                    <a:p>
                      <a:pPr algn="l"/>
                      <a:r>
                        <a:rPr lang="en-US" sz="1200">
                          <a:effectLst/>
                        </a:rPr>
                        <a:t>Fixed-point or floating-point number with absolute value in range 1E-130 to (but not including) 1.0E126. A NUMBER variable can also represent 0</a:t>
                      </a:r>
                      <a:endParaRPr lang="en-US" sz="1200">
                        <a:effectLst/>
                        <a:latin typeface="Times New Roman" pitchFamily="18" charset="0"/>
                        <a:cs typeface="Times New Roman" pitchFamily="18" charset="0"/>
                      </a:endParaRPr>
                    </a:p>
                  </a:txBody>
                  <a:tcPr marL="18398" marR="18398" marT="18398" marB="18398" anchor="ctr"/>
                </a:tc>
              </a:tr>
              <a:tr h="356091">
                <a:tc>
                  <a:txBody>
                    <a:bodyPr/>
                    <a:lstStyle/>
                    <a:p>
                      <a:pPr algn="ctr" fontAlgn="ctr"/>
                      <a:r>
                        <a:rPr lang="en-IN" sz="1200">
                          <a:effectLst/>
                        </a:rPr>
                        <a:t>6</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DEC(prec, scale)</a:t>
                      </a:r>
                    </a:p>
                    <a:p>
                      <a:pPr algn="l"/>
                      <a:r>
                        <a:rPr lang="en-US" sz="1200">
                          <a:effectLst/>
                        </a:rPr>
                        <a:t>ANSI specific fixed-point type with maximum precision of 38 decimal digits</a:t>
                      </a:r>
                      <a:endParaRPr lang="en-US" sz="1200">
                        <a:effectLst/>
                        <a:latin typeface="Times New Roman" pitchFamily="18" charset="0"/>
                        <a:cs typeface="Times New Roman" pitchFamily="18" charset="0"/>
                      </a:endParaRPr>
                    </a:p>
                  </a:txBody>
                  <a:tcPr marL="18398" marR="18398" marT="18398" marB="18398" anchor="ctr"/>
                </a:tc>
              </a:tr>
              <a:tr h="356091">
                <a:tc>
                  <a:txBody>
                    <a:bodyPr/>
                    <a:lstStyle/>
                    <a:p>
                      <a:pPr algn="ctr" fontAlgn="ctr"/>
                      <a:r>
                        <a:rPr lang="en-IN" sz="1200">
                          <a:effectLst/>
                        </a:rPr>
                        <a:t>7</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DECIMAL(prec, scale)</a:t>
                      </a:r>
                    </a:p>
                    <a:p>
                      <a:pPr algn="l"/>
                      <a:r>
                        <a:rPr lang="en-US" sz="1200">
                          <a:effectLst/>
                        </a:rPr>
                        <a:t>IBM specific fixed-point type with maximum precision of 38 decimal digits</a:t>
                      </a:r>
                      <a:endParaRPr lang="en-US" sz="1200">
                        <a:effectLst/>
                        <a:latin typeface="Times New Roman" pitchFamily="18" charset="0"/>
                        <a:cs typeface="Times New Roman" pitchFamily="18" charset="0"/>
                      </a:endParaRPr>
                    </a:p>
                  </a:txBody>
                  <a:tcPr marL="18398" marR="18398" marT="18398" marB="18398" anchor="ctr"/>
                </a:tc>
              </a:tr>
              <a:tr h="277925">
                <a:tc>
                  <a:txBody>
                    <a:bodyPr/>
                    <a:lstStyle/>
                    <a:p>
                      <a:pPr algn="ctr" fontAlgn="ctr"/>
                      <a:r>
                        <a:rPr lang="en-IN" sz="1200">
                          <a:effectLst/>
                        </a:rPr>
                        <a:t>8</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NUMERIC(pre, secale)</a:t>
                      </a:r>
                    </a:p>
                    <a:p>
                      <a:pPr algn="l"/>
                      <a:r>
                        <a:rPr lang="en-US" sz="1200">
                          <a:effectLst/>
                        </a:rPr>
                        <a:t>Floating type with maximum precision of 38 decimal digits</a:t>
                      </a:r>
                      <a:endParaRPr lang="en-US" sz="1200">
                        <a:effectLst/>
                        <a:latin typeface="Times New Roman" pitchFamily="18" charset="0"/>
                        <a:cs typeface="Times New Roman" pitchFamily="18" charset="0"/>
                      </a:endParaRPr>
                    </a:p>
                  </a:txBody>
                  <a:tcPr marL="18398" marR="18398" marT="18398" marB="18398" anchor="ctr"/>
                </a:tc>
              </a:tr>
              <a:tr h="434257">
                <a:tc>
                  <a:txBody>
                    <a:bodyPr/>
                    <a:lstStyle/>
                    <a:p>
                      <a:pPr algn="ctr" fontAlgn="ctr"/>
                      <a:r>
                        <a:rPr lang="en-IN" sz="1200">
                          <a:effectLst/>
                        </a:rPr>
                        <a:t>9</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DOUBLE PRECISION</a:t>
                      </a:r>
                    </a:p>
                    <a:p>
                      <a:pPr algn="l"/>
                      <a:r>
                        <a:rPr lang="en-US" sz="1200">
                          <a:effectLst/>
                        </a:rPr>
                        <a:t>ANSI specific floating-point type with maximum precision of 126 binary digits (approximately 38 decimal digits)</a:t>
                      </a:r>
                      <a:endParaRPr lang="en-US" sz="1200">
                        <a:effectLst/>
                        <a:latin typeface="Times New Roman" pitchFamily="18" charset="0"/>
                        <a:cs typeface="Times New Roman" pitchFamily="18" charset="0"/>
                      </a:endParaRPr>
                    </a:p>
                  </a:txBody>
                  <a:tcPr marL="18398" marR="18398" marT="18398" marB="18398" anchor="ctr"/>
                </a:tc>
              </a:tr>
              <a:tr h="434257">
                <a:tc>
                  <a:txBody>
                    <a:bodyPr/>
                    <a:lstStyle/>
                    <a:p>
                      <a:pPr algn="ctr" fontAlgn="ctr"/>
                      <a:r>
                        <a:rPr lang="en-IN" sz="1200">
                          <a:effectLst/>
                        </a:rPr>
                        <a:t>10</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FLOAT</a:t>
                      </a:r>
                    </a:p>
                    <a:p>
                      <a:pPr algn="l"/>
                      <a:r>
                        <a:rPr lang="en-US" sz="1200">
                          <a:effectLst/>
                        </a:rPr>
                        <a:t>ANSI and IBM specific floating-point type with maximum precision of 126 binary digits (approximately 38 decimal digits)</a:t>
                      </a:r>
                      <a:endParaRPr lang="en-US" sz="1200">
                        <a:effectLst/>
                        <a:latin typeface="Times New Roman" pitchFamily="18" charset="0"/>
                        <a:cs typeface="Times New Roman" pitchFamily="18" charset="0"/>
                      </a:endParaRPr>
                    </a:p>
                  </a:txBody>
                  <a:tcPr marL="18398" marR="18398" marT="18398" marB="18398" anchor="ctr"/>
                </a:tc>
              </a:tr>
              <a:tr h="356091">
                <a:tc>
                  <a:txBody>
                    <a:bodyPr/>
                    <a:lstStyle/>
                    <a:p>
                      <a:pPr algn="ctr" fontAlgn="ctr"/>
                      <a:r>
                        <a:rPr lang="en-IN" sz="1200">
                          <a:effectLst/>
                        </a:rPr>
                        <a:t>11</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INT</a:t>
                      </a:r>
                    </a:p>
                    <a:p>
                      <a:pPr algn="l"/>
                      <a:r>
                        <a:rPr lang="en-US" sz="1200">
                          <a:effectLst/>
                        </a:rPr>
                        <a:t>ANSI specific integer type with maximum precision of 38 decimal digits</a:t>
                      </a:r>
                      <a:endParaRPr lang="en-US" sz="1200">
                        <a:effectLst/>
                        <a:latin typeface="Times New Roman" pitchFamily="18" charset="0"/>
                        <a:cs typeface="Times New Roman" pitchFamily="18" charset="0"/>
                      </a:endParaRPr>
                    </a:p>
                  </a:txBody>
                  <a:tcPr marL="18398" marR="18398" marT="18398" marB="18398" anchor="ctr"/>
                </a:tc>
              </a:tr>
              <a:tr h="356091">
                <a:tc>
                  <a:txBody>
                    <a:bodyPr/>
                    <a:lstStyle/>
                    <a:p>
                      <a:pPr algn="ctr" fontAlgn="ctr"/>
                      <a:r>
                        <a:rPr lang="en-IN" sz="1200">
                          <a:effectLst/>
                        </a:rPr>
                        <a:t>12</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INTEGER</a:t>
                      </a:r>
                    </a:p>
                    <a:p>
                      <a:pPr algn="l"/>
                      <a:r>
                        <a:rPr lang="en-US" sz="1200">
                          <a:effectLst/>
                        </a:rPr>
                        <a:t>ANSI and IBM specific integer type with maximum precision of 38 decimal digits</a:t>
                      </a:r>
                      <a:endParaRPr lang="en-US" sz="1200">
                        <a:effectLst/>
                        <a:latin typeface="Times New Roman" pitchFamily="18" charset="0"/>
                        <a:cs typeface="Times New Roman" pitchFamily="18" charset="0"/>
                      </a:endParaRPr>
                    </a:p>
                  </a:txBody>
                  <a:tcPr marL="18398" marR="18398" marT="18398" marB="18398" anchor="ctr"/>
                </a:tc>
              </a:tr>
              <a:tr h="356091">
                <a:tc>
                  <a:txBody>
                    <a:bodyPr/>
                    <a:lstStyle/>
                    <a:p>
                      <a:pPr algn="ctr" fontAlgn="ctr"/>
                      <a:r>
                        <a:rPr lang="en-IN" sz="1200">
                          <a:effectLst/>
                        </a:rPr>
                        <a:t>13</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a:effectLst/>
                        </a:rPr>
                        <a:t>SMALLINT</a:t>
                      </a:r>
                    </a:p>
                    <a:p>
                      <a:pPr algn="l"/>
                      <a:r>
                        <a:rPr lang="en-US" sz="1200">
                          <a:effectLst/>
                        </a:rPr>
                        <a:t>ANSI and IBM specific integer type with maximum precision of 38 decimal digits</a:t>
                      </a:r>
                      <a:endParaRPr lang="en-US" sz="1200">
                        <a:effectLst/>
                        <a:latin typeface="Times New Roman" pitchFamily="18" charset="0"/>
                        <a:cs typeface="Times New Roman" pitchFamily="18" charset="0"/>
                      </a:endParaRPr>
                    </a:p>
                  </a:txBody>
                  <a:tcPr marL="18398" marR="18398" marT="18398" marB="18398" anchor="ctr"/>
                </a:tc>
              </a:tr>
              <a:tr h="356091">
                <a:tc>
                  <a:txBody>
                    <a:bodyPr/>
                    <a:lstStyle/>
                    <a:p>
                      <a:pPr algn="ctr" fontAlgn="ctr"/>
                      <a:r>
                        <a:rPr lang="en-IN" sz="1200">
                          <a:effectLst/>
                        </a:rPr>
                        <a:t>14</a:t>
                      </a:r>
                      <a:endParaRPr lang="en-IN" sz="1200">
                        <a:effectLst/>
                        <a:latin typeface="Times New Roman" pitchFamily="18" charset="0"/>
                        <a:cs typeface="Times New Roman" pitchFamily="18" charset="0"/>
                      </a:endParaRPr>
                    </a:p>
                  </a:txBody>
                  <a:tcPr marL="18398" marR="18398" marT="18398" marB="18398" anchor="ctr"/>
                </a:tc>
                <a:tc>
                  <a:txBody>
                    <a:bodyPr/>
                    <a:lstStyle/>
                    <a:p>
                      <a:pPr algn="l"/>
                      <a:r>
                        <a:rPr lang="en-US" sz="1200" dirty="0">
                          <a:effectLst/>
                        </a:rPr>
                        <a:t>REAL</a:t>
                      </a:r>
                    </a:p>
                    <a:p>
                      <a:pPr algn="l"/>
                      <a:r>
                        <a:rPr lang="en-US" sz="1200" dirty="0">
                          <a:effectLst/>
                        </a:rPr>
                        <a:t>Floating-point type with maximum precision of 63 binary digits (approximately 18 decimal digits)</a:t>
                      </a:r>
                      <a:endParaRPr lang="en-US" sz="1200" dirty="0">
                        <a:effectLst/>
                        <a:latin typeface="Times New Roman" pitchFamily="18" charset="0"/>
                        <a:cs typeface="Times New Roman" pitchFamily="18" charset="0"/>
                      </a:endParaRPr>
                    </a:p>
                  </a:txBody>
                  <a:tcPr marL="18398" marR="18398" marT="18398" marB="18398" anchor="ctr"/>
                </a:tc>
              </a:tr>
            </a:tbl>
          </a:graphicData>
        </a:graphic>
      </p:graphicFrame>
    </p:spTree>
    <p:extLst>
      <p:ext uri="{BB962C8B-B14F-4D97-AF65-F5344CB8AC3E}">
        <p14:creationId xmlns:p14="http://schemas.microsoft.com/office/powerpoint/2010/main" val="3409414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88640"/>
            <a:ext cx="8928992" cy="3139321"/>
          </a:xfrm>
          <a:prstGeom prst="rect">
            <a:avLst/>
          </a:prstGeom>
          <a:noFill/>
        </p:spPr>
        <p:txBody>
          <a:bodyPr wrap="square" rtlCol="0">
            <a:spAutoFit/>
          </a:bodyPr>
          <a:lstStyle/>
          <a:p>
            <a:r>
              <a:rPr lang="en-US" dirty="0"/>
              <a:t>Following is a valid declaration −</a:t>
            </a:r>
          </a:p>
          <a:p>
            <a:r>
              <a:rPr lang="en-US" dirty="0"/>
              <a:t>DECLARE </a:t>
            </a:r>
            <a:endParaRPr lang="en-US" dirty="0" smtClean="0"/>
          </a:p>
          <a:p>
            <a:r>
              <a:rPr lang="en-US" dirty="0" smtClean="0"/>
              <a:t>num1 </a:t>
            </a:r>
            <a:r>
              <a:rPr lang="en-US" dirty="0"/>
              <a:t>INTEGER; </a:t>
            </a:r>
            <a:endParaRPr lang="en-US" dirty="0" smtClean="0"/>
          </a:p>
          <a:p>
            <a:r>
              <a:rPr lang="en-US" dirty="0" smtClean="0"/>
              <a:t>num2 </a:t>
            </a:r>
            <a:r>
              <a:rPr lang="en-US" dirty="0"/>
              <a:t>REAL; </a:t>
            </a:r>
            <a:endParaRPr lang="en-US" dirty="0" smtClean="0"/>
          </a:p>
          <a:p>
            <a:r>
              <a:rPr lang="en-US" dirty="0" smtClean="0"/>
              <a:t>num3 </a:t>
            </a:r>
            <a:r>
              <a:rPr lang="en-US" dirty="0"/>
              <a:t>DOUBLE PRECISION; </a:t>
            </a:r>
            <a:endParaRPr lang="en-US" dirty="0" smtClean="0"/>
          </a:p>
          <a:p>
            <a:r>
              <a:rPr lang="en-US" dirty="0" smtClean="0"/>
              <a:t>BEGIN </a:t>
            </a:r>
          </a:p>
          <a:p>
            <a:r>
              <a:rPr lang="en-US" dirty="0" smtClean="0"/>
              <a:t>null</a:t>
            </a:r>
            <a:r>
              <a:rPr lang="en-US" dirty="0"/>
              <a:t>; </a:t>
            </a:r>
            <a:endParaRPr lang="en-US" dirty="0" smtClean="0"/>
          </a:p>
          <a:p>
            <a:r>
              <a:rPr lang="en-US" dirty="0" smtClean="0"/>
              <a:t>END</a:t>
            </a:r>
            <a:r>
              <a:rPr lang="en-US" dirty="0"/>
              <a:t>; </a:t>
            </a:r>
            <a:endParaRPr lang="en-US" dirty="0" smtClean="0"/>
          </a:p>
          <a:p>
            <a:r>
              <a:rPr lang="en-US" dirty="0" smtClean="0"/>
              <a:t>/ </a:t>
            </a:r>
          </a:p>
          <a:p>
            <a:r>
              <a:rPr lang="en-US" dirty="0" smtClean="0"/>
              <a:t>When </a:t>
            </a:r>
            <a:r>
              <a:rPr lang="en-US" dirty="0"/>
              <a:t>the above code is compiled and executed, it produces the following result −</a:t>
            </a:r>
          </a:p>
          <a:p>
            <a:r>
              <a:rPr lang="en-US" dirty="0"/>
              <a:t>PL/SQL procedure successfully completed</a:t>
            </a:r>
            <a:endParaRPr lang="en-IN" dirty="0"/>
          </a:p>
        </p:txBody>
      </p:sp>
    </p:spTree>
    <p:extLst>
      <p:ext uri="{BB962C8B-B14F-4D97-AF65-F5344CB8AC3E}">
        <p14:creationId xmlns:p14="http://schemas.microsoft.com/office/powerpoint/2010/main" val="437449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808" y="116632"/>
            <a:ext cx="8712968" cy="584775"/>
          </a:xfrm>
          <a:prstGeom prst="rect">
            <a:avLst/>
          </a:prstGeom>
          <a:noFill/>
        </p:spPr>
        <p:txBody>
          <a:bodyPr wrap="square" rtlCol="0">
            <a:spAutoFit/>
          </a:bodyPr>
          <a:lstStyle/>
          <a:p>
            <a:r>
              <a:rPr lang="en-US" sz="1600" dirty="0">
                <a:latin typeface="Times New Roman" pitchFamily="18" charset="0"/>
                <a:cs typeface="Times New Roman" pitchFamily="18" charset="0"/>
              </a:rPr>
              <a:t>PL/SQL Character Data Types and Subtypes</a:t>
            </a:r>
          </a:p>
          <a:p>
            <a:r>
              <a:rPr lang="en-US" sz="1600" dirty="0">
                <a:latin typeface="Times New Roman" pitchFamily="18" charset="0"/>
                <a:cs typeface="Times New Roman" pitchFamily="18" charset="0"/>
              </a:rPr>
              <a:t>Following is the detail of PL/SQL pre-defined character data types and their sub-types −</a:t>
            </a:r>
          </a:p>
        </p:txBody>
      </p:sp>
      <p:graphicFrame>
        <p:nvGraphicFramePr>
          <p:cNvPr id="3" name="Table 2"/>
          <p:cNvGraphicFramePr>
            <a:graphicFrameLocks noGrp="1"/>
          </p:cNvGraphicFramePr>
          <p:nvPr>
            <p:extLst>
              <p:ext uri="{D42A27DB-BD31-4B8C-83A1-F6EECF244321}">
                <p14:modId xmlns:p14="http://schemas.microsoft.com/office/powerpoint/2010/main" val="2824220709"/>
              </p:ext>
            </p:extLst>
          </p:nvPr>
        </p:nvGraphicFramePr>
        <p:xfrm>
          <a:off x="395536" y="836712"/>
          <a:ext cx="8640960" cy="5132961"/>
        </p:xfrm>
        <a:graphic>
          <a:graphicData uri="http://schemas.openxmlformats.org/drawingml/2006/table">
            <a:tbl>
              <a:tblPr>
                <a:tableStyleId>{616DA210-FB5B-4158-B5E0-FEB733F419BA}</a:tableStyleId>
              </a:tblPr>
              <a:tblGrid>
                <a:gridCol w="720080"/>
                <a:gridCol w="7920880"/>
              </a:tblGrid>
              <a:tr h="200699">
                <a:tc>
                  <a:txBody>
                    <a:bodyPr/>
                    <a:lstStyle/>
                    <a:p>
                      <a:pPr algn="ctr"/>
                      <a:r>
                        <a:rPr lang="en-IN" sz="1200">
                          <a:effectLst/>
                          <a:latin typeface="Times New Roman" pitchFamily="18" charset="0"/>
                          <a:cs typeface="Times New Roman" pitchFamily="18" charset="0"/>
                        </a:rPr>
                        <a:t>S.No</a:t>
                      </a:r>
                      <a:endParaRPr lang="en-IN" sz="1200" b="1">
                        <a:effectLst/>
                        <a:latin typeface="Times New Roman" pitchFamily="18" charset="0"/>
                        <a:cs typeface="Times New Roman" pitchFamily="18" charset="0"/>
                      </a:endParaRPr>
                    </a:p>
                  </a:txBody>
                  <a:tcPr marL="31783" marR="31783" marT="31783" marB="31783" anchor="ctr"/>
                </a:tc>
                <a:tc>
                  <a:txBody>
                    <a:bodyPr/>
                    <a:lstStyle/>
                    <a:p>
                      <a:pPr algn="ctr"/>
                      <a:r>
                        <a:rPr lang="en-IN" sz="1200">
                          <a:effectLst/>
                          <a:latin typeface="Times New Roman" pitchFamily="18" charset="0"/>
                          <a:cs typeface="Times New Roman" pitchFamily="18" charset="0"/>
                        </a:rPr>
                        <a:t>Data Type &amp; Description</a:t>
                      </a:r>
                      <a:endParaRPr lang="en-IN" sz="1200" b="1">
                        <a:effectLst/>
                        <a:latin typeface="Times New Roman" pitchFamily="18" charset="0"/>
                        <a:cs typeface="Times New Roman" pitchFamily="18" charset="0"/>
                      </a:endParaRPr>
                    </a:p>
                  </a:txBody>
                  <a:tcPr marL="31783" marR="31783" marT="31783" marB="31783" anchor="ctr"/>
                </a:tc>
              </a:tr>
              <a:tr h="401626">
                <a:tc>
                  <a:txBody>
                    <a:bodyPr/>
                    <a:lstStyle/>
                    <a:p>
                      <a:pPr algn="ctr" fontAlgn="ctr"/>
                      <a:r>
                        <a:rPr lang="en-IN" sz="1200">
                          <a:effectLst/>
                          <a:latin typeface="Times New Roman" pitchFamily="18" charset="0"/>
                          <a:cs typeface="Times New Roman" pitchFamily="18" charset="0"/>
                        </a:rPr>
                        <a:t>1</a:t>
                      </a:r>
                    </a:p>
                  </a:txBody>
                  <a:tcPr marL="31783" marR="31783" marT="31783" marB="31783" anchor="ctr"/>
                </a:tc>
                <a:tc>
                  <a:txBody>
                    <a:bodyPr/>
                    <a:lstStyle/>
                    <a:p>
                      <a:pPr algn="l"/>
                      <a:r>
                        <a:rPr lang="en-US" sz="1200">
                          <a:effectLst/>
                          <a:latin typeface="Times New Roman" pitchFamily="18" charset="0"/>
                          <a:cs typeface="Times New Roman" pitchFamily="18" charset="0"/>
                        </a:rPr>
                        <a:t>CHAR</a:t>
                      </a:r>
                    </a:p>
                    <a:p>
                      <a:pPr algn="l"/>
                      <a:r>
                        <a:rPr lang="en-US" sz="1200">
                          <a:effectLst/>
                          <a:latin typeface="Times New Roman" pitchFamily="18" charset="0"/>
                          <a:cs typeface="Times New Roman" pitchFamily="18" charset="0"/>
                        </a:rPr>
                        <a:t>Fixed-length character string with maximum size of 32,767 bytes</a:t>
                      </a:r>
                    </a:p>
                  </a:txBody>
                  <a:tcPr marL="31783" marR="31783" marT="31783" marB="31783" anchor="ctr"/>
                </a:tc>
              </a:tr>
              <a:tr h="548364">
                <a:tc>
                  <a:txBody>
                    <a:bodyPr/>
                    <a:lstStyle/>
                    <a:p>
                      <a:pPr algn="ctr" fontAlgn="ctr"/>
                      <a:r>
                        <a:rPr lang="en-IN" sz="1200">
                          <a:effectLst/>
                          <a:latin typeface="Times New Roman" pitchFamily="18" charset="0"/>
                          <a:cs typeface="Times New Roman" pitchFamily="18" charset="0"/>
                        </a:rPr>
                        <a:t>2</a:t>
                      </a:r>
                    </a:p>
                  </a:txBody>
                  <a:tcPr marL="31783" marR="31783" marT="31783" marB="31783" anchor="ctr"/>
                </a:tc>
                <a:tc>
                  <a:txBody>
                    <a:bodyPr/>
                    <a:lstStyle/>
                    <a:p>
                      <a:pPr algn="l"/>
                      <a:r>
                        <a:rPr lang="en-US" sz="1200">
                          <a:effectLst/>
                          <a:latin typeface="Times New Roman" pitchFamily="18" charset="0"/>
                          <a:cs typeface="Times New Roman" pitchFamily="18" charset="0"/>
                        </a:rPr>
                        <a:t>VARCHAR2</a:t>
                      </a:r>
                    </a:p>
                    <a:p>
                      <a:pPr algn="l"/>
                      <a:r>
                        <a:rPr lang="en-US" sz="1200">
                          <a:effectLst/>
                          <a:latin typeface="Times New Roman" pitchFamily="18" charset="0"/>
                          <a:cs typeface="Times New Roman" pitchFamily="18" charset="0"/>
                        </a:rPr>
                        <a:t>Variable-length character string with maximum size of 32,767 bytes</a:t>
                      </a:r>
                    </a:p>
                  </a:txBody>
                  <a:tcPr marL="31783" marR="31783" marT="31783" marB="31783" anchor="ctr"/>
                </a:tc>
              </a:tr>
              <a:tr h="576064">
                <a:tc>
                  <a:txBody>
                    <a:bodyPr/>
                    <a:lstStyle/>
                    <a:p>
                      <a:pPr algn="ctr" fontAlgn="ctr"/>
                      <a:r>
                        <a:rPr lang="en-IN" sz="1200">
                          <a:effectLst/>
                          <a:latin typeface="Times New Roman" pitchFamily="18" charset="0"/>
                          <a:cs typeface="Times New Roman" pitchFamily="18" charset="0"/>
                        </a:rPr>
                        <a:t>3</a:t>
                      </a:r>
                    </a:p>
                  </a:txBody>
                  <a:tcPr marL="31783" marR="31783" marT="31783" marB="31783" anchor="ctr"/>
                </a:tc>
                <a:tc>
                  <a:txBody>
                    <a:bodyPr/>
                    <a:lstStyle/>
                    <a:p>
                      <a:pPr algn="l"/>
                      <a:r>
                        <a:rPr lang="en-US" sz="1200">
                          <a:effectLst/>
                          <a:latin typeface="Times New Roman" pitchFamily="18" charset="0"/>
                          <a:cs typeface="Times New Roman" pitchFamily="18" charset="0"/>
                        </a:rPr>
                        <a:t>RAW</a:t>
                      </a:r>
                    </a:p>
                    <a:p>
                      <a:pPr algn="l"/>
                      <a:r>
                        <a:rPr lang="en-US" sz="1200">
                          <a:effectLst/>
                          <a:latin typeface="Times New Roman" pitchFamily="18" charset="0"/>
                          <a:cs typeface="Times New Roman" pitchFamily="18" charset="0"/>
                        </a:rPr>
                        <a:t>Variable-length binary or byte string with maximum size of 32,767 bytes, not interpreted by PL/SQL</a:t>
                      </a:r>
                    </a:p>
                  </a:txBody>
                  <a:tcPr marL="31783" marR="31783" marT="31783" marB="31783" anchor="ctr"/>
                </a:tc>
              </a:tr>
              <a:tr h="504056">
                <a:tc>
                  <a:txBody>
                    <a:bodyPr/>
                    <a:lstStyle/>
                    <a:p>
                      <a:pPr algn="ctr" fontAlgn="ctr"/>
                      <a:r>
                        <a:rPr lang="en-IN" sz="1200">
                          <a:effectLst/>
                          <a:latin typeface="Times New Roman" pitchFamily="18" charset="0"/>
                          <a:cs typeface="Times New Roman" pitchFamily="18" charset="0"/>
                        </a:rPr>
                        <a:t>4</a:t>
                      </a:r>
                    </a:p>
                  </a:txBody>
                  <a:tcPr marL="31783" marR="31783" marT="31783" marB="31783" anchor="ctr"/>
                </a:tc>
                <a:tc>
                  <a:txBody>
                    <a:bodyPr/>
                    <a:lstStyle/>
                    <a:p>
                      <a:pPr algn="l"/>
                      <a:r>
                        <a:rPr lang="en-US" sz="1200">
                          <a:effectLst/>
                          <a:latin typeface="Times New Roman" pitchFamily="18" charset="0"/>
                          <a:cs typeface="Times New Roman" pitchFamily="18" charset="0"/>
                        </a:rPr>
                        <a:t>NCHAR</a:t>
                      </a:r>
                    </a:p>
                    <a:p>
                      <a:pPr algn="l"/>
                      <a:r>
                        <a:rPr lang="en-US" sz="1200">
                          <a:effectLst/>
                          <a:latin typeface="Times New Roman" pitchFamily="18" charset="0"/>
                          <a:cs typeface="Times New Roman" pitchFamily="18" charset="0"/>
                        </a:rPr>
                        <a:t>Fixed-length national character string with maximum size of 32,767 bytes</a:t>
                      </a:r>
                    </a:p>
                  </a:txBody>
                  <a:tcPr marL="31783" marR="31783" marT="31783" marB="31783" anchor="ctr"/>
                </a:tc>
              </a:tr>
              <a:tr h="576064">
                <a:tc>
                  <a:txBody>
                    <a:bodyPr/>
                    <a:lstStyle/>
                    <a:p>
                      <a:pPr algn="ctr" fontAlgn="ctr"/>
                      <a:r>
                        <a:rPr lang="en-IN" sz="1200">
                          <a:effectLst/>
                          <a:latin typeface="Times New Roman" pitchFamily="18" charset="0"/>
                          <a:cs typeface="Times New Roman" pitchFamily="18" charset="0"/>
                        </a:rPr>
                        <a:t>5</a:t>
                      </a:r>
                    </a:p>
                  </a:txBody>
                  <a:tcPr marL="31783" marR="31783" marT="31783" marB="31783" anchor="ctr"/>
                </a:tc>
                <a:tc>
                  <a:txBody>
                    <a:bodyPr/>
                    <a:lstStyle/>
                    <a:p>
                      <a:pPr algn="l"/>
                      <a:r>
                        <a:rPr lang="en-US" sz="1200" dirty="0">
                          <a:effectLst/>
                          <a:latin typeface="Times New Roman" pitchFamily="18" charset="0"/>
                          <a:cs typeface="Times New Roman" pitchFamily="18" charset="0"/>
                        </a:rPr>
                        <a:t>NVARCHAR2</a:t>
                      </a:r>
                    </a:p>
                    <a:p>
                      <a:pPr algn="l"/>
                      <a:r>
                        <a:rPr lang="en-US" sz="1200" dirty="0">
                          <a:effectLst/>
                          <a:latin typeface="Times New Roman" pitchFamily="18" charset="0"/>
                          <a:cs typeface="Times New Roman" pitchFamily="18" charset="0"/>
                        </a:rPr>
                        <a:t>Variable-length national character string with maximum size of 32,767 bytes</a:t>
                      </a:r>
                    </a:p>
                  </a:txBody>
                  <a:tcPr marL="31783" marR="31783" marT="31783" marB="31783" anchor="ctr"/>
                </a:tc>
              </a:tr>
              <a:tr h="504056">
                <a:tc>
                  <a:txBody>
                    <a:bodyPr/>
                    <a:lstStyle/>
                    <a:p>
                      <a:pPr algn="ctr" fontAlgn="ctr"/>
                      <a:r>
                        <a:rPr lang="en-IN" sz="1200">
                          <a:effectLst/>
                          <a:latin typeface="Times New Roman" pitchFamily="18" charset="0"/>
                          <a:cs typeface="Times New Roman" pitchFamily="18" charset="0"/>
                        </a:rPr>
                        <a:t>6</a:t>
                      </a:r>
                    </a:p>
                  </a:txBody>
                  <a:tcPr marL="31783" marR="31783" marT="31783" marB="31783" anchor="ctr"/>
                </a:tc>
                <a:tc>
                  <a:txBody>
                    <a:bodyPr/>
                    <a:lstStyle/>
                    <a:p>
                      <a:pPr algn="l"/>
                      <a:r>
                        <a:rPr lang="en-US" sz="1200">
                          <a:effectLst/>
                          <a:latin typeface="Times New Roman" pitchFamily="18" charset="0"/>
                          <a:cs typeface="Times New Roman" pitchFamily="18" charset="0"/>
                        </a:rPr>
                        <a:t>LONG</a:t>
                      </a:r>
                    </a:p>
                    <a:p>
                      <a:pPr algn="l"/>
                      <a:r>
                        <a:rPr lang="en-US" sz="1200">
                          <a:effectLst/>
                          <a:latin typeface="Times New Roman" pitchFamily="18" charset="0"/>
                          <a:cs typeface="Times New Roman" pitchFamily="18" charset="0"/>
                        </a:rPr>
                        <a:t>Variable-length character string with maximum size of 32,760 bytes</a:t>
                      </a:r>
                    </a:p>
                  </a:txBody>
                  <a:tcPr marL="31783" marR="31783" marT="31783" marB="31783" anchor="ctr"/>
                </a:tc>
              </a:tr>
              <a:tr h="648072">
                <a:tc>
                  <a:txBody>
                    <a:bodyPr/>
                    <a:lstStyle/>
                    <a:p>
                      <a:pPr algn="ctr" fontAlgn="ctr"/>
                      <a:r>
                        <a:rPr lang="en-IN" sz="1200">
                          <a:effectLst/>
                          <a:latin typeface="Times New Roman" pitchFamily="18" charset="0"/>
                          <a:cs typeface="Times New Roman" pitchFamily="18" charset="0"/>
                        </a:rPr>
                        <a:t>7</a:t>
                      </a:r>
                    </a:p>
                  </a:txBody>
                  <a:tcPr marL="31783" marR="31783" marT="31783" marB="31783" anchor="ctr"/>
                </a:tc>
                <a:tc>
                  <a:txBody>
                    <a:bodyPr/>
                    <a:lstStyle/>
                    <a:p>
                      <a:pPr algn="l"/>
                      <a:r>
                        <a:rPr lang="en-US" sz="1200">
                          <a:effectLst/>
                          <a:latin typeface="Times New Roman" pitchFamily="18" charset="0"/>
                          <a:cs typeface="Times New Roman" pitchFamily="18" charset="0"/>
                        </a:rPr>
                        <a:t>LONG RAW</a:t>
                      </a:r>
                    </a:p>
                    <a:p>
                      <a:pPr algn="l"/>
                      <a:r>
                        <a:rPr lang="en-US" sz="1200">
                          <a:effectLst/>
                          <a:latin typeface="Times New Roman" pitchFamily="18" charset="0"/>
                          <a:cs typeface="Times New Roman" pitchFamily="18" charset="0"/>
                        </a:rPr>
                        <a:t>Variable-length binary or byte string with maximum size of 32,760 bytes, not interpreted by PL/SQL</a:t>
                      </a:r>
                    </a:p>
                  </a:txBody>
                  <a:tcPr marL="31783" marR="31783" marT="31783" marB="31783" anchor="ctr"/>
                </a:tc>
              </a:tr>
              <a:tr h="504056">
                <a:tc>
                  <a:txBody>
                    <a:bodyPr/>
                    <a:lstStyle/>
                    <a:p>
                      <a:pPr algn="ctr" fontAlgn="ctr"/>
                      <a:r>
                        <a:rPr lang="en-IN" sz="1200">
                          <a:effectLst/>
                          <a:latin typeface="Times New Roman" pitchFamily="18" charset="0"/>
                          <a:cs typeface="Times New Roman" pitchFamily="18" charset="0"/>
                        </a:rPr>
                        <a:t>8</a:t>
                      </a:r>
                    </a:p>
                  </a:txBody>
                  <a:tcPr marL="31783" marR="31783" marT="31783" marB="31783" anchor="ctr"/>
                </a:tc>
                <a:tc>
                  <a:txBody>
                    <a:bodyPr/>
                    <a:lstStyle/>
                    <a:p>
                      <a:pPr algn="l"/>
                      <a:r>
                        <a:rPr lang="en-US" sz="1200" dirty="0">
                          <a:effectLst/>
                          <a:latin typeface="Times New Roman" pitchFamily="18" charset="0"/>
                          <a:cs typeface="Times New Roman" pitchFamily="18" charset="0"/>
                        </a:rPr>
                        <a:t>ROWID</a:t>
                      </a:r>
                    </a:p>
                    <a:p>
                      <a:pPr algn="l"/>
                      <a:r>
                        <a:rPr lang="en-US" sz="1200" dirty="0">
                          <a:effectLst/>
                          <a:latin typeface="Times New Roman" pitchFamily="18" charset="0"/>
                          <a:cs typeface="Times New Roman" pitchFamily="18" charset="0"/>
                        </a:rPr>
                        <a:t>Physical row identifier, the address of a row in an ordinary table</a:t>
                      </a:r>
                    </a:p>
                  </a:txBody>
                  <a:tcPr marL="31783" marR="31783" marT="31783" marB="31783" anchor="ctr"/>
                </a:tc>
              </a:tr>
              <a:tr h="596457">
                <a:tc>
                  <a:txBody>
                    <a:bodyPr/>
                    <a:lstStyle/>
                    <a:p>
                      <a:pPr algn="ctr" fontAlgn="ctr"/>
                      <a:r>
                        <a:rPr lang="en-IN" sz="1200">
                          <a:effectLst/>
                          <a:latin typeface="Times New Roman" pitchFamily="18" charset="0"/>
                          <a:cs typeface="Times New Roman" pitchFamily="18" charset="0"/>
                        </a:rPr>
                        <a:t>9</a:t>
                      </a:r>
                    </a:p>
                  </a:txBody>
                  <a:tcPr marL="31783" marR="31783" marT="31783" marB="31783" anchor="ctr"/>
                </a:tc>
                <a:tc>
                  <a:txBody>
                    <a:bodyPr/>
                    <a:lstStyle/>
                    <a:p>
                      <a:pPr algn="l"/>
                      <a:r>
                        <a:rPr lang="en-US" sz="1200" dirty="0">
                          <a:effectLst/>
                          <a:latin typeface="Times New Roman" pitchFamily="18" charset="0"/>
                          <a:cs typeface="Times New Roman" pitchFamily="18" charset="0"/>
                        </a:rPr>
                        <a:t>UROWID</a:t>
                      </a:r>
                    </a:p>
                    <a:p>
                      <a:pPr algn="l"/>
                      <a:r>
                        <a:rPr lang="en-US" sz="1200" dirty="0">
                          <a:effectLst/>
                          <a:latin typeface="Times New Roman" pitchFamily="18" charset="0"/>
                          <a:cs typeface="Times New Roman" pitchFamily="18" charset="0"/>
                        </a:rPr>
                        <a:t>Universal row identifier (physical, logical, or foreign row identifier)</a:t>
                      </a:r>
                    </a:p>
                  </a:txBody>
                  <a:tcPr marL="31783" marR="31783" marT="31783" marB="31783" anchor="ctr"/>
                </a:tc>
              </a:tr>
            </a:tbl>
          </a:graphicData>
        </a:graphic>
      </p:graphicFrame>
    </p:spTree>
    <p:extLst>
      <p:ext uri="{BB962C8B-B14F-4D97-AF65-F5344CB8AC3E}">
        <p14:creationId xmlns:p14="http://schemas.microsoft.com/office/powerpoint/2010/main" val="3883924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77583"/>
            <a:ext cx="8928992" cy="2308324"/>
          </a:xfrm>
          <a:prstGeom prst="rect">
            <a:avLst/>
          </a:prstGeom>
          <a:noFill/>
        </p:spPr>
        <p:txBody>
          <a:bodyPr wrap="square" rtlCol="0">
            <a:spAutoFit/>
          </a:bodyPr>
          <a:lstStyle/>
          <a:p>
            <a:r>
              <a:rPr lang="en-US" sz="1600" dirty="0">
                <a:latin typeface="Times New Roman" pitchFamily="18" charset="0"/>
                <a:cs typeface="Times New Roman" pitchFamily="18" charset="0"/>
              </a:rPr>
              <a:t>PL/SQL </a:t>
            </a:r>
            <a:r>
              <a:rPr lang="en-US" sz="1600" dirty="0" err="1">
                <a:latin typeface="Times New Roman" pitchFamily="18" charset="0"/>
                <a:cs typeface="Times New Roman" pitchFamily="18" charset="0"/>
              </a:rPr>
              <a:t>Datetime</a:t>
            </a:r>
            <a:r>
              <a:rPr lang="en-US" sz="1600" dirty="0">
                <a:latin typeface="Times New Roman" pitchFamily="18" charset="0"/>
                <a:cs typeface="Times New Roman" pitchFamily="18" charset="0"/>
              </a:rPr>
              <a:t> and Interval Types</a:t>
            </a:r>
          </a:p>
          <a:p>
            <a:r>
              <a:rPr lang="en-US" sz="1600" dirty="0">
                <a:latin typeface="Times New Roman" pitchFamily="18" charset="0"/>
                <a:cs typeface="Times New Roman" pitchFamily="18" charset="0"/>
              </a:rPr>
              <a:t>The </a:t>
            </a:r>
            <a:r>
              <a:rPr lang="en-US" sz="1600" b="1" dirty="0">
                <a:latin typeface="Times New Roman" pitchFamily="18" charset="0"/>
                <a:cs typeface="Times New Roman" pitchFamily="18" charset="0"/>
              </a:rPr>
              <a:t>DATE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datatype</a:t>
            </a:r>
            <a:r>
              <a:rPr lang="en-US" sz="1600" dirty="0">
                <a:latin typeface="Times New Roman" pitchFamily="18" charset="0"/>
                <a:cs typeface="Times New Roman" pitchFamily="18" charset="0"/>
              </a:rPr>
              <a:t> is used to store fixed-length </a:t>
            </a:r>
            <a:r>
              <a:rPr lang="en-US" sz="1600" dirty="0" err="1">
                <a:latin typeface="Times New Roman" pitchFamily="18" charset="0"/>
                <a:cs typeface="Times New Roman" pitchFamily="18" charset="0"/>
              </a:rPr>
              <a:t>datetimes</a:t>
            </a:r>
            <a:r>
              <a:rPr lang="en-US" sz="1600" dirty="0">
                <a:latin typeface="Times New Roman" pitchFamily="18" charset="0"/>
                <a:cs typeface="Times New Roman" pitchFamily="18" charset="0"/>
              </a:rPr>
              <a:t>, which include the time of day in seconds since midnight. Valid dates range from January 1, 4712 BC to December 31, 9999 AD.</a:t>
            </a:r>
          </a:p>
          <a:p>
            <a:r>
              <a:rPr lang="en-US" sz="1600" dirty="0">
                <a:latin typeface="Times New Roman" pitchFamily="18" charset="0"/>
                <a:cs typeface="Times New Roman" pitchFamily="18" charset="0"/>
              </a:rPr>
              <a:t>The default date format is set by the Oracle initialization parameter NLS_DATE_FORMAT. For example, the default might be 'DD-MON-YY', which includes a two-digit number for the day of the month, an abbreviation of the month name, and the last two digits of the year. For example, 01-OCT-12.</a:t>
            </a:r>
          </a:p>
          <a:p>
            <a:r>
              <a:rPr lang="en-US" sz="1600" dirty="0">
                <a:latin typeface="Times New Roman" pitchFamily="18" charset="0"/>
                <a:cs typeface="Times New Roman" pitchFamily="18" charset="0"/>
              </a:rPr>
              <a:t>Each DATE includes the century, year, month, day, hour, minute, and second. The following table shows the valid values for each field −</a:t>
            </a:r>
          </a:p>
          <a:p>
            <a:endParaRPr lang="en-IN" sz="16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211774492"/>
              </p:ext>
            </p:extLst>
          </p:nvPr>
        </p:nvGraphicFramePr>
        <p:xfrm>
          <a:off x="179512" y="2348880"/>
          <a:ext cx="8856984" cy="4622304"/>
        </p:xfrm>
        <a:graphic>
          <a:graphicData uri="http://schemas.openxmlformats.org/drawingml/2006/table">
            <a:tbl>
              <a:tblPr>
                <a:tableStyleId>{616DA210-FB5B-4158-B5E0-FEB733F419BA}</a:tableStyleId>
              </a:tblPr>
              <a:tblGrid>
                <a:gridCol w="1584176"/>
                <a:gridCol w="4320480"/>
                <a:gridCol w="2952328"/>
              </a:tblGrid>
              <a:tr h="328666">
                <a:tc>
                  <a:txBody>
                    <a:bodyPr/>
                    <a:lstStyle/>
                    <a:p>
                      <a:pPr algn="l"/>
                      <a:r>
                        <a:rPr lang="en-IN" sz="1200" dirty="0">
                          <a:effectLst/>
                        </a:rPr>
                        <a:t>Field Name</a:t>
                      </a:r>
                      <a:endParaRPr lang="en-IN" sz="1200" b="1" dirty="0">
                        <a:effectLst/>
                        <a:latin typeface="Times New Roman" pitchFamily="18" charset="0"/>
                        <a:cs typeface="Times New Roman" pitchFamily="18" charset="0"/>
                      </a:endParaRPr>
                    </a:p>
                  </a:txBody>
                  <a:tcPr marL="36856" marR="36856" marT="36856" marB="36856" anchor="ctr"/>
                </a:tc>
                <a:tc>
                  <a:txBody>
                    <a:bodyPr/>
                    <a:lstStyle/>
                    <a:p>
                      <a:pPr algn="l"/>
                      <a:r>
                        <a:rPr lang="en-IN" sz="1200" dirty="0">
                          <a:effectLst/>
                        </a:rPr>
                        <a:t>Valid </a:t>
                      </a:r>
                      <a:r>
                        <a:rPr lang="en-IN" sz="1200" dirty="0" err="1">
                          <a:effectLst/>
                        </a:rPr>
                        <a:t>Datetime</a:t>
                      </a:r>
                      <a:r>
                        <a:rPr lang="en-IN" sz="1200" dirty="0">
                          <a:effectLst/>
                        </a:rPr>
                        <a:t> Values</a:t>
                      </a:r>
                      <a:endParaRPr lang="en-IN" sz="1200" b="1" dirty="0">
                        <a:effectLst/>
                        <a:latin typeface="Times New Roman" pitchFamily="18" charset="0"/>
                        <a:cs typeface="Times New Roman" pitchFamily="18" charset="0"/>
                      </a:endParaRPr>
                    </a:p>
                  </a:txBody>
                  <a:tcPr marL="36856" marR="36856" marT="36856" marB="36856" anchor="ctr"/>
                </a:tc>
                <a:tc>
                  <a:txBody>
                    <a:bodyPr/>
                    <a:lstStyle/>
                    <a:p>
                      <a:pPr algn="l"/>
                      <a:r>
                        <a:rPr lang="en-IN" sz="1200">
                          <a:effectLst/>
                        </a:rPr>
                        <a:t>Valid Interval Values</a:t>
                      </a:r>
                      <a:endParaRPr lang="en-IN" sz="1200" b="1">
                        <a:effectLst/>
                        <a:latin typeface="Times New Roman" pitchFamily="18" charset="0"/>
                        <a:cs typeface="Times New Roman" pitchFamily="18" charset="0"/>
                      </a:endParaRPr>
                    </a:p>
                  </a:txBody>
                  <a:tcPr marL="36856" marR="36856" marT="36856" marB="36856" anchor="ctr"/>
                </a:tc>
              </a:tr>
              <a:tr h="328666">
                <a:tc>
                  <a:txBody>
                    <a:bodyPr/>
                    <a:lstStyle/>
                    <a:p>
                      <a:pPr algn="l" fontAlgn="ctr"/>
                      <a:r>
                        <a:rPr lang="en-IN" sz="1200">
                          <a:effectLst/>
                        </a:rPr>
                        <a:t>YEAR</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US" sz="1200">
                          <a:effectLst/>
                        </a:rPr>
                        <a:t>-4712 to 9999 (excluding year 0)</a:t>
                      </a:r>
                      <a:endParaRPr lang="en-US" sz="1200">
                        <a:effectLst/>
                        <a:latin typeface="Times New Roman" pitchFamily="18" charset="0"/>
                        <a:cs typeface="Times New Roman" pitchFamily="18" charset="0"/>
                      </a:endParaRPr>
                    </a:p>
                  </a:txBody>
                  <a:tcPr marL="36856" marR="36856" marT="36856" marB="36856" anchor="ctr"/>
                </a:tc>
                <a:tc>
                  <a:txBody>
                    <a:bodyPr/>
                    <a:lstStyle/>
                    <a:p>
                      <a:pPr algn="l" fontAlgn="ctr"/>
                      <a:r>
                        <a:rPr lang="en-IN" sz="1200">
                          <a:effectLst/>
                        </a:rPr>
                        <a:t>Any nonzero integer</a:t>
                      </a:r>
                      <a:endParaRPr lang="en-IN" sz="1200">
                        <a:effectLst/>
                        <a:latin typeface="Times New Roman" pitchFamily="18" charset="0"/>
                        <a:cs typeface="Times New Roman" pitchFamily="18" charset="0"/>
                      </a:endParaRPr>
                    </a:p>
                  </a:txBody>
                  <a:tcPr marL="36856" marR="36856" marT="36856" marB="36856" anchor="ctr"/>
                </a:tc>
              </a:tr>
              <a:tr h="199138">
                <a:tc>
                  <a:txBody>
                    <a:bodyPr/>
                    <a:lstStyle/>
                    <a:p>
                      <a:pPr algn="l" fontAlgn="ctr"/>
                      <a:r>
                        <a:rPr lang="en-IN" sz="1200">
                          <a:effectLst/>
                        </a:rPr>
                        <a:t>MONTH</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IN" sz="1200">
                          <a:effectLst/>
                        </a:rPr>
                        <a:t>01 to 12</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IN" sz="1200">
                          <a:effectLst/>
                        </a:rPr>
                        <a:t>0 to 11</a:t>
                      </a:r>
                      <a:endParaRPr lang="en-IN" sz="1200">
                        <a:effectLst/>
                        <a:latin typeface="Times New Roman" pitchFamily="18" charset="0"/>
                        <a:cs typeface="Times New Roman" pitchFamily="18" charset="0"/>
                      </a:endParaRPr>
                    </a:p>
                  </a:txBody>
                  <a:tcPr marL="36856" marR="36856" marT="36856" marB="36856" anchor="ctr"/>
                </a:tc>
              </a:tr>
              <a:tr h="846776">
                <a:tc>
                  <a:txBody>
                    <a:bodyPr/>
                    <a:lstStyle/>
                    <a:p>
                      <a:pPr algn="l" fontAlgn="ctr"/>
                      <a:r>
                        <a:rPr lang="en-IN" sz="1200">
                          <a:effectLst/>
                        </a:rPr>
                        <a:t>DAY</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US" sz="1200">
                          <a:effectLst/>
                        </a:rPr>
                        <a:t>01 to 31 (limited by the values of MONTH and YEAR, according to the rules of the calendar for the locale)</a:t>
                      </a:r>
                      <a:endParaRPr lang="en-US" sz="1200">
                        <a:effectLst/>
                        <a:latin typeface="Times New Roman" pitchFamily="18" charset="0"/>
                        <a:cs typeface="Times New Roman" pitchFamily="18" charset="0"/>
                      </a:endParaRPr>
                    </a:p>
                  </a:txBody>
                  <a:tcPr marL="36856" marR="36856" marT="36856" marB="36856" anchor="ctr"/>
                </a:tc>
                <a:tc>
                  <a:txBody>
                    <a:bodyPr/>
                    <a:lstStyle/>
                    <a:p>
                      <a:pPr algn="l" fontAlgn="ctr"/>
                      <a:r>
                        <a:rPr lang="en-IN" sz="1200">
                          <a:effectLst/>
                        </a:rPr>
                        <a:t>Any nonzero integer</a:t>
                      </a:r>
                      <a:endParaRPr lang="en-IN" sz="1200">
                        <a:effectLst/>
                        <a:latin typeface="Times New Roman" pitchFamily="18" charset="0"/>
                        <a:cs typeface="Times New Roman" pitchFamily="18" charset="0"/>
                      </a:endParaRPr>
                    </a:p>
                  </a:txBody>
                  <a:tcPr marL="36856" marR="36856" marT="36856" marB="36856" anchor="ctr"/>
                </a:tc>
              </a:tr>
              <a:tr h="199138">
                <a:tc>
                  <a:txBody>
                    <a:bodyPr/>
                    <a:lstStyle/>
                    <a:p>
                      <a:pPr algn="l" fontAlgn="ctr"/>
                      <a:r>
                        <a:rPr lang="en-IN" sz="1200">
                          <a:effectLst/>
                        </a:rPr>
                        <a:t>HOUR</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IN" sz="1200">
                          <a:effectLst/>
                        </a:rPr>
                        <a:t>00 to 23</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IN" sz="1200">
                          <a:effectLst/>
                        </a:rPr>
                        <a:t>0 to 23</a:t>
                      </a:r>
                      <a:endParaRPr lang="en-IN" sz="1200">
                        <a:effectLst/>
                        <a:latin typeface="Times New Roman" pitchFamily="18" charset="0"/>
                        <a:cs typeface="Times New Roman" pitchFamily="18" charset="0"/>
                      </a:endParaRPr>
                    </a:p>
                  </a:txBody>
                  <a:tcPr marL="36856" marR="36856" marT="36856" marB="36856" anchor="ctr"/>
                </a:tc>
              </a:tr>
              <a:tr h="199138">
                <a:tc>
                  <a:txBody>
                    <a:bodyPr/>
                    <a:lstStyle/>
                    <a:p>
                      <a:pPr algn="l" fontAlgn="ctr"/>
                      <a:r>
                        <a:rPr lang="en-IN" sz="1200">
                          <a:effectLst/>
                        </a:rPr>
                        <a:t>MINUTE</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IN" sz="1200">
                          <a:effectLst/>
                        </a:rPr>
                        <a:t>00 to 59</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IN" sz="1200">
                          <a:effectLst/>
                        </a:rPr>
                        <a:t>0 to 59</a:t>
                      </a:r>
                      <a:endParaRPr lang="en-IN" sz="1200">
                        <a:effectLst/>
                        <a:latin typeface="Times New Roman" pitchFamily="18" charset="0"/>
                        <a:cs typeface="Times New Roman" pitchFamily="18" charset="0"/>
                      </a:endParaRPr>
                    </a:p>
                  </a:txBody>
                  <a:tcPr marL="36856" marR="36856" marT="36856" marB="36856" anchor="ctr"/>
                </a:tc>
              </a:tr>
              <a:tr h="587721">
                <a:tc>
                  <a:txBody>
                    <a:bodyPr/>
                    <a:lstStyle/>
                    <a:p>
                      <a:pPr algn="l" fontAlgn="ctr"/>
                      <a:r>
                        <a:rPr lang="en-IN" sz="1200">
                          <a:effectLst/>
                        </a:rPr>
                        <a:t>SECOND</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US" sz="1200">
                          <a:effectLst/>
                        </a:rPr>
                        <a:t>00 to 59.9(n), where 9(n) is the precision of time fractional seconds</a:t>
                      </a:r>
                      <a:endParaRPr lang="en-US" sz="1200">
                        <a:effectLst/>
                        <a:latin typeface="Times New Roman" pitchFamily="18" charset="0"/>
                        <a:cs typeface="Times New Roman" pitchFamily="18" charset="0"/>
                      </a:endParaRPr>
                    </a:p>
                  </a:txBody>
                  <a:tcPr marL="36856" marR="36856" marT="36856" marB="36856" anchor="ctr"/>
                </a:tc>
                <a:tc>
                  <a:txBody>
                    <a:bodyPr/>
                    <a:lstStyle/>
                    <a:p>
                      <a:pPr algn="l"/>
                      <a:r>
                        <a:rPr lang="en-US" sz="1200">
                          <a:effectLst/>
                        </a:rPr>
                        <a:t>0 to 59.9(n), where 9(n) is the precision of interval fractional seconds</a:t>
                      </a:r>
                      <a:endParaRPr lang="en-US" sz="1200">
                        <a:effectLst/>
                        <a:latin typeface="Times New Roman" pitchFamily="18" charset="0"/>
                        <a:cs typeface="Times New Roman" pitchFamily="18" charset="0"/>
                      </a:endParaRPr>
                    </a:p>
                  </a:txBody>
                  <a:tcPr marL="36856" marR="36856" marT="36856" marB="36856" anchor="ctr"/>
                </a:tc>
              </a:tr>
              <a:tr h="587721">
                <a:tc>
                  <a:txBody>
                    <a:bodyPr/>
                    <a:lstStyle/>
                    <a:p>
                      <a:pPr algn="l" fontAlgn="ctr"/>
                      <a:r>
                        <a:rPr lang="en-IN" sz="1200">
                          <a:effectLst/>
                        </a:rPr>
                        <a:t>TIMEZONE_HOUR</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US" sz="1200">
                          <a:effectLst/>
                        </a:rPr>
                        <a:t>-12 to 14 (range accommodates daylight savings time changes)</a:t>
                      </a:r>
                      <a:endParaRPr lang="en-US" sz="1200">
                        <a:effectLst/>
                        <a:latin typeface="Times New Roman" pitchFamily="18" charset="0"/>
                        <a:cs typeface="Times New Roman" pitchFamily="18" charset="0"/>
                      </a:endParaRPr>
                    </a:p>
                  </a:txBody>
                  <a:tcPr marL="36856" marR="36856" marT="36856" marB="36856" anchor="ctr"/>
                </a:tc>
                <a:tc>
                  <a:txBody>
                    <a:bodyPr/>
                    <a:lstStyle/>
                    <a:p>
                      <a:pPr algn="l" fontAlgn="ctr"/>
                      <a:r>
                        <a:rPr lang="en-IN" sz="1200">
                          <a:effectLst/>
                        </a:rPr>
                        <a:t>Not applicable</a:t>
                      </a:r>
                      <a:endParaRPr lang="en-IN" sz="1200">
                        <a:effectLst/>
                        <a:latin typeface="Times New Roman" pitchFamily="18" charset="0"/>
                        <a:cs typeface="Times New Roman" pitchFamily="18" charset="0"/>
                      </a:endParaRPr>
                    </a:p>
                  </a:txBody>
                  <a:tcPr marL="36856" marR="36856" marT="36856" marB="36856" anchor="ctr"/>
                </a:tc>
              </a:tr>
              <a:tr h="199138">
                <a:tc>
                  <a:txBody>
                    <a:bodyPr/>
                    <a:lstStyle/>
                    <a:p>
                      <a:pPr algn="l" fontAlgn="ctr"/>
                      <a:r>
                        <a:rPr lang="en-IN" sz="1200">
                          <a:effectLst/>
                        </a:rPr>
                        <a:t>TIMEZONE_MINUTE</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IN" sz="1200">
                          <a:effectLst/>
                        </a:rPr>
                        <a:t>00 to 59</a:t>
                      </a:r>
                      <a:endParaRPr lang="en-IN" sz="1200">
                        <a:effectLst/>
                        <a:latin typeface="Times New Roman" pitchFamily="18" charset="0"/>
                        <a:cs typeface="Times New Roman" pitchFamily="18" charset="0"/>
                      </a:endParaRPr>
                    </a:p>
                  </a:txBody>
                  <a:tcPr marL="36856" marR="36856" marT="36856" marB="36856" anchor="ctr"/>
                </a:tc>
                <a:tc>
                  <a:txBody>
                    <a:bodyPr/>
                    <a:lstStyle/>
                    <a:p>
                      <a:pPr algn="l" fontAlgn="ctr"/>
                      <a:r>
                        <a:rPr lang="en-IN" sz="1200">
                          <a:effectLst/>
                        </a:rPr>
                        <a:t>Not applicable</a:t>
                      </a:r>
                      <a:endParaRPr lang="en-IN" sz="1200">
                        <a:effectLst/>
                        <a:latin typeface="Times New Roman" pitchFamily="18" charset="0"/>
                        <a:cs typeface="Times New Roman" pitchFamily="18" charset="0"/>
                      </a:endParaRPr>
                    </a:p>
                  </a:txBody>
                  <a:tcPr marL="36856" marR="36856" marT="36856" marB="36856" anchor="ctr"/>
                </a:tc>
              </a:tr>
              <a:tr h="458193">
                <a:tc>
                  <a:txBody>
                    <a:bodyPr/>
                    <a:lstStyle/>
                    <a:p>
                      <a:pPr algn="l" fontAlgn="ctr"/>
                      <a:r>
                        <a:rPr lang="en-IN" sz="1200">
                          <a:effectLst/>
                        </a:rPr>
                        <a:t>TIMEZONE_REGION</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US" sz="1200">
                          <a:effectLst/>
                        </a:rPr>
                        <a:t>Found in the dynamic performance view V$TIMEZONE_NAMES</a:t>
                      </a:r>
                      <a:endParaRPr lang="en-US" sz="1200">
                        <a:effectLst/>
                        <a:latin typeface="Times New Roman" pitchFamily="18" charset="0"/>
                        <a:cs typeface="Times New Roman" pitchFamily="18" charset="0"/>
                      </a:endParaRPr>
                    </a:p>
                  </a:txBody>
                  <a:tcPr marL="36856" marR="36856" marT="36856" marB="36856" anchor="ctr"/>
                </a:tc>
                <a:tc>
                  <a:txBody>
                    <a:bodyPr/>
                    <a:lstStyle/>
                    <a:p>
                      <a:pPr algn="l" fontAlgn="ctr"/>
                      <a:r>
                        <a:rPr lang="en-IN" sz="1200">
                          <a:effectLst/>
                        </a:rPr>
                        <a:t>Not applicable</a:t>
                      </a:r>
                      <a:endParaRPr lang="en-IN" sz="1200">
                        <a:effectLst/>
                        <a:latin typeface="Times New Roman" pitchFamily="18" charset="0"/>
                        <a:cs typeface="Times New Roman" pitchFamily="18" charset="0"/>
                      </a:endParaRPr>
                    </a:p>
                  </a:txBody>
                  <a:tcPr marL="36856" marR="36856" marT="36856" marB="36856" anchor="ctr"/>
                </a:tc>
              </a:tr>
              <a:tr h="458193">
                <a:tc>
                  <a:txBody>
                    <a:bodyPr/>
                    <a:lstStyle/>
                    <a:p>
                      <a:pPr algn="l" fontAlgn="ctr"/>
                      <a:r>
                        <a:rPr lang="en-IN" sz="1200">
                          <a:effectLst/>
                        </a:rPr>
                        <a:t>TIMEZONE_ABBR</a:t>
                      </a:r>
                      <a:endParaRPr lang="en-IN" sz="1200">
                        <a:effectLst/>
                        <a:latin typeface="Times New Roman" pitchFamily="18" charset="0"/>
                        <a:cs typeface="Times New Roman" pitchFamily="18" charset="0"/>
                      </a:endParaRPr>
                    </a:p>
                  </a:txBody>
                  <a:tcPr marL="36856" marR="36856" marT="36856" marB="36856" anchor="ctr"/>
                </a:tc>
                <a:tc>
                  <a:txBody>
                    <a:bodyPr/>
                    <a:lstStyle/>
                    <a:p>
                      <a:pPr algn="l"/>
                      <a:r>
                        <a:rPr lang="en-US" sz="1200" dirty="0">
                          <a:effectLst/>
                        </a:rPr>
                        <a:t>Found in the dynamic performance view V$TIMEZONE_NAMES</a:t>
                      </a:r>
                      <a:endParaRPr lang="en-US" sz="1200" dirty="0">
                        <a:effectLst/>
                        <a:latin typeface="Times New Roman" pitchFamily="18" charset="0"/>
                        <a:cs typeface="Times New Roman" pitchFamily="18" charset="0"/>
                      </a:endParaRPr>
                    </a:p>
                  </a:txBody>
                  <a:tcPr marL="36856" marR="36856" marT="36856" marB="36856" anchor="ctr"/>
                </a:tc>
                <a:tc>
                  <a:txBody>
                    <a:bodyPr/>
                    <a:lstStyle/>
                    <a:p>
                      <a:pPr algn="l" fontAlgn="ctr"/>
                      <a:r>
                        <a:rPr lang="en-IN" sz="1200" dirty="0">
                          <a:effectLst/>
                        </a:rPr>
                        <a:t>Not applicable</a:t>
                      </a:r>
                      <a:endParaRPr lang="en-IN" sz="1200" dirty="0">
                        <a:effectLst/>
                        <a:latin typeface="Times New Roman" pitchFamily="18" charset="0"/>
                        <a:cs typeface="Times New Roman" pitchFamily="18" charset="0"/>
                      </a:endParaRPr>
                    </a:p>
                  </a:txBody>
                  <a:tcPr marL="36856" marR="36856" marT="36856" marB="36856" anchor="ctr"/>
                </a:tc>
              </a:tr>
            </a:tbl>
          </a:graphicData>
        </a:graphic>
      </p:graphicFrame>
    </p:spTree>
    <p:extLst>
      <p:ext uri="{BB962C8B-B14F-4D97-AF65-F5344CB8AC3E}">
        <p14:creationId xmlns:p14="http://schemas.microsoft.com/office/powerpoint/2010/main" val="2746639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928992" cy="6494085"/>
          </a:xfrm>
          <a:prstGeom prst="rect">
            <a:avLst/>
          </a:prstGeom>
          <a:noFill/>
        </p:spPr>
        <p:txBody>
          <a:bodyPr wrap="square" rtlCol="0">
            <a:spAutoFit/>
          </a:bodyPr>
          <a:lstStyle/>
          <a:p>
            <a:r>
              <a:rPr lang="en-US" sz="1600" b="1" dirty="0">
                <a:latin typeface="Times New Roman" pitchFamily="18" charset="0"/>
                <a:cs typeface="Times New Roman" pitchFamily="18" charset="0"/>
              </a:rPr>
              <a:t>PL/SQL (Procedural Language/Structured Query Language) </a:t>
            </a:r>
            <a:r>
              <a:rPr lang="en-US" sz="1600" dirty="0">
                <a:latin typeface="Times New Roman" pitchFamily="18" charset="0"/>
                <a:cs typeface="Times New Roman" pitchFamily="18" charset="0"/>
              </a:rPr>
              <a:t>is </a:t>
            </a:r>
            <a:r>
              <a:rPr lang="en-US" sz="1600" b="1" dirty="0">
                <a:latin typeface="Times New Roman" pitchFamily="18" charset="0"/>
                <a:cs typeface="Times New Roman" pitchFamily="18" charset="0"/>
              </a:rPr>
              <a:t>Oracle’s extension</a:t>
            </a:r>
            <a:r>
              <a:rPr lang="en-US" sz="1600" dirty="0">
                <a:latin typeface="Times New Roman" pitchFamily="18" charset="0"/>
                <a:cs typeface="Times New Roman" pitchFamily="18" charset="0"/>
              </a:rPr>
              <a:t> to SQL that allows for procedural programming within databases. It features various conditional statements to control the flow of execution based on specific conditions</a:t>
            </a:r>
            <a:r>
              <a:rPr lang="en-US" sz="1600" dirty="0" smtClean="0">
                <a:latin typeface="Times New Roman" pitchFamily="18" charset="0"/>
                <a:cs typeface="Times New Roman" pitchFamily="18" charset="0"/>
              </a:rPr>
              <a:t>.</a:t>
            </a:r>
          </a:p>
          <a:p>
            <a:endParaRPr lang="en-US" sz="1600" dirty="0">
              <a:latin typeface="Times New Roman" pitchFamily="18" charset="0"/>
              <a:cs typeface="Times New Roman" pitchFamily="18" charset="0"/>
            </a:endParaRPr>
          </a:p>
          <a:p>
            <a:pPr fontAlgn="base"/>
            <a:r>
              <a:rPr lang="en-US" sz="1600" b="1" dirty="0">
                <a:latin typeface="Times New Roman" pitchFamily="18" charset="0"/>
                <a:cs typeface="Times New Roman" pitchFamily="18" charset="0"/>
              </a:rPr>
              <a:t>PL/SQL Conditional Statements</a:t>
            </a:r>
          </a:p>
          <a:p>
            <a:pPr fontAlgn="base"/>
            <a:r>
              <a:rPr lang="en-US" sz="1600" b="1" dirty="0">
                <a:latin typeface="Times New Roman" pitchFamily="18" charset="0"/>
                <a:cs typeface="Times New Roman" pitchFamily="18" charset="0"/>
              </a:rPr>
              <a:t>PL/SQL</a:t>
            </a:r>
            <a:r>
              <a:rPr lang="en-US" sz="1600" b="1" u="sng" dirty="0">
                <a:latin typeface="Times New Roman" pitchFamily="18" charset="0"/>
                <a:cs typeface="Times New Roman" pitchFamily="18" charset="0"/>
                <a:hlinkClick r:id="rId2"/>
              </a:rPr>
              <a:t> </a:t>
            </a:r>
            <a:r>
              <a:rPr lang="en-US" sz="1600" b="1" dirty="0">
                <a:latin typeface="Times New Roman" pitchFamily="18" charset="0"/>
                <a:cs typeface="Times New Roman" pitchFamily="18" charset="0"/>
              </a:rPr>
              <a:t>(Procedural Language/Structured Query Language)</a:t>
            </a:r>
            <a:r>
              <a:rPr lang="en-US" sz="1600" dirty="0">
                <a:latin typeface="Times New Roman" pitchFamily="18" charset="0"/>
                <a:cs typeface="Times New Roman" pitchFamily="18" charset="0"/>
              </a:rPr>
              <a:t> is an extension of </a:t>
            </a:r>
            <a:r>
              <a:rPr lang="en-US" sz="1600" b="1" dirty="0">
                <a:latin typeface="Times New Roman" pitchFamily="18" charset="0"/>
                <a:cs typeface="Times New Roman" pitchFamily="18" charset="0"/>
              </a:rPr>
              <a:t>SQL</a:t>
            </a:r>
            <a:r>
              <a:rPr lang="en-US" sz="1600" b="1" u="sng" dirty="0">
                <a:latin typeface="Times New Roman" pitchFamily="18" charset="0"/>
                <a:cs typeface="Times New Roman" pitchFamily="18" charset="0"/>
                <a:hlinkClick r:id="rId3"/>
              </a:rPr>
              <a:t> </a:t>
            </a:r>
            <a:r>
              <a:rPr lang="en-US" sz="1600" dirty="0">
                <a:latin typeface="Times New Roman" pitchFamily="18" charset="0"/>
                <a:cs typeface="Times New Roman" pitchFamily="18" charset="0"/>
              </a:rPr>
              <a:t>used in </a:t>
            </a:r>
            <a:r>
              <a:rPr lang="en-US" sz="1600" b="1" dirty="0">
                <a:latin typeface="Times New Roman" pitchFamily="18" charset="0"/>
                <a:cs typeface="Times New Roman" pitchFamily="18" charset="0"/>
              </a:rPr>
              <a:t>Oracle </a:t>
            </a:r>
            <a:r>
              <a:rPr lang="en-US" sz="1600" dirty="0">
                <a:latin typeface="Times New Roman" pitchFamily="18" charset="0"/>
                <a:cs typeface="Times New Roman" pitchFamily="18" charset="0"/>
              </a:rPr>
              <a:t>databases to write procedural code. It includes various conditional statements that allow developers to execute different blocks of code based on specific conditions. Decision-making statements in </a:t>
            </a:r>
            <a:r>
              <a:rPr lang="en-US" sz="1600" b="1" dirty="0">
                <a:latin typeface="Times New Roman" pitchFamily="18" charset="0"/>
                <a:cs typeface="Times New Roman" pitchFamily="18" charset="0"/>
              </a:rPr>
              <a:t>programming languages</a:t>
            </a:r>
            <a:r>
              <a:rPr lang="en-US" sz="1600" dirty="0">
                <a:latin typeface="Times New Roman" pitchFamily="18" charset="0"/>
                <a:cs typeface="Times New Roman" pitchFamily="18" charset="0"/>
              </a:rPr>
              <a:t> decide the direction of the flow of program execution. Conditional Statements available in PL/SQL are defined below:</a:t>
            </a:r>
          </a:p>
          <a:p>
            <a:pPr fontAlgn="base"/>
            <a:r>
              <a:rPr lang="en-US" sz="1600" b="1" dirty="0">
                <a:latin typeface="Times New Roman" pitchFamily="18" charset="0"/>
                <a:cs typeface="Times New Roman" pitchFamily="18" charset="0"/>
              </a:rPr>
              <a:t>IF THEN</a:t>
            </a:r>
            <a:endParaRPr lang="en-US" sz="1600" dirty="0">
              <a:latin typeface="Times New Roman" pitchFamily="18" charset="0"/>
              <a:cs typeface="Times New Roman" pitchFamily="18" charset="0"/>
            </a:endParaRPr>
          </a:p>
          <a:p>
            <a:pPr fontAlgn="base"/>
            <a:r>
              <a:rPr lang="en-US" sz="1600" b="1" dirty="0">
                <a:latin typeface="Times New Roman" pitchFamily="18" charset="0"/>
                <a:cs typeface="Times New Roman" pitchFamily="18" charset="0"/>
              </a:rPr>
              <a:t>IF THEN ELSE</a:t>
            </a:r>
            <a:endParaRPr lang="en-US" sz="1600" dirty="0">
              <a:latin typeface="Times New Roman" pitchFamily="18" charset="0"/>
              <a:cs typeface="Times New Roman" pitchFamily="18" charset="0"/>
            </a:endParaRPr>
          </a:p>
          <a:p>
            <a:pPr fontAlgn="base"/>
            <a:r>
              <a:rPr lang="en-US" sz="1600" b="1" dirty="0">
                <a:latin typeface="Times New Roman" pitchFamily="18" charset="0"/>
                <a:cs typeface="Times New Roman" pitchFamily="18" charset="0"/>
              </a:rPr>
              <a:t>NESTED-IF-THEN</a:t>
            </a:r>
            <a:endParaRPr lang="en-US" sz="1600" dirty="0">
              <a:latin typeface="Times New Roman" pitchFamily="18" charset="0"/>
              <a:cs typeface="Times New Roman" pitchFamily="18" charset="0"/>
            </a:endParaRPr>
          </a:p>
          <a:p>
            <a:pPr fontAlgn="base"/>
            <a:r>
              <a:rPr lang="en-US" sz="1600" b="1" dirty="0">
                <a:latin typeface="Times New Roman" pitchFamily="18" charset="0"/>
                <a:cs typeface="Times New Roman" pitchFamily="18" charset="0"/>
              </a:rPr>
              <a:t>IF THEN ELSIF-THEN-ELSE </a:t>
            </a:r>
            <a:r>
              <a:rPr lang="en-US" sz="1600" b="1" dirty="0" smtClean="0">
                <a:latin typeface="Times New Roman" pitchFamily="18" charset="0"/>
                <a:cs typeface="Times New Roman" pitchFamily="18" charset="0"/>
              </a:rPr>
              <a:t>Ladder</a:t>
            </a:r>
          </a:p>
          <a:p>
            <a:pPr fontAlgn="base"/>
            <a:endParaRPr lang="en-IN" sz="1600" dirty="0" smtClean="0">
              <a:latin typeface="Times New Roman" pitchFamily="18" charset="0"/>
              <a:cs typeface="Times New Roman" pitchFamily="18" charset="0"/>
            </a:endParaRPr>
          </a:p>
          <a:p>
            <a:pPr fontAlgn="base"/>
            <a:r>
              <a:rPr lang="en-US" sz="1600" b="1" dirty="0">
                <a:latin typeface="Times New Roman" pitchFamily="18" charset="0"/>
                <a:cs typeface="Times New Roman" pitchFamily="18" charset="0"/>
              </a:rPr>
              <a:t>1. IF THEN</a:t>
            </a:r>
          </a:p>
          <a:p>
            <a:pPr fontAlgn="base"/>
            <a:r>
              <a:rPr lang="en-US" sz="1600" dirty="0">
                <a:latin typeface="Times New Roman" pitchFamily="18" charset="0"/>
                <a:cs typeface="Times New Roman" pitchFamily="18" charset="0"/>
              </a:rPr>
              <a:t>if then the statement is the most simple decision-making statement. It is used to decide whether a certain statement or block of statements will be executed or not </a:t>
            </a:r>
            <a:r>
              <a:rPr lang="en-US" sz="1600" dirty="0" err="1">
                <a:latin typeface="Times New Roman" pitchFamily="18" charset="0"/>
                <a:cs typeface="Times New Roman" pitchFamily="18" charset="0"/>
              </a:rPr>
              <a:t>i.e</a:t>
            </a:r>
            <a:r>
              <a:rPr lang="en-US" sz="1600" dirty="0">
                <a:latin typeface="Times New Roman" pitchFamily="18" charset="0"/>
                <a:cs typeface="Times New Roman" pitchFamily="18" charset="0"/>
              </a:rPr>
              <a:t> if a certain condition is true then a block of statement is executed otherwise not.</a:t>
            </a:r>
          </a:p>
          <a:p>
            <a:pPr fontAlgn="base"/>
            <a:r>
              <a:rPr lang="en-US" sz="1600" b="1" dirty="0">
                <a:latin typeface="Times New Roman" pitchFamily="18" charset="0"/>
                <a:cs typeface="Times New Roman" pitchFamily="18" charset="0"/>
              </a:rPr>
              <a:t>Syntax</a:t>
            </a:r>
            <a:r>
              <a:rPr lang="en-US" sz="1600" dirty="0">
                <a:latin typeface="Times New Roman" pitchFamily="18" charset="0"/>
                <a:cs typeface="Times New Roman" pitchFamily="18" charset="0"/>
              </a:rPr>
              <a:t>:</a:t>
            </a:r>
          </a:p>
          <a:p>
            <a:r>
              <a:rPr lang="en-US" sz="1600" dirty="0" smtClean="0">
                <a:effectLst/>
                <a:latin typeface="Times New Roman" pitchFamily="18" charset="0"/>
                <a:cs typeface="Times New Roman" pitchFamily="18" charset="0"/>
              </a:rPr>
              <a:t>if condition then</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effectLst/>
                <a:latin typeface="Times New Roman" pitchFamily="18" charset="0"/>
                <a:cs typeface="Times New Roman" pitchFamily="18" charset="0"/>
              </a:rPr>
              <a:t>-- do something</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effectLst/>
                <a:latin typeface="Times New Roman" pitchFamily="18" charset="0"/>
                <a:cs typeface="Times New Roman" pitchFamily="18" charset="0"/>
              </a:rPr>
              <a:t>end if;</a:t>
            </a:r>
          </a:p>
          <a:p>
            <a:r>
              <a:rPr lang="en-US" sz="1600" dirty="0">
                <a:latin typeface="Times New Roman" pitchFamily="18" charset="0"/>
                <a:cs typeface="Times New Roman" pitchFamily="18" charset="0"/>
              </a:rPr>
              <a:t>Here, condition after evaluation will be either true or false. if statement accepts </a:t>
            </a:r>
            <a:r>
              <a:rPr lang="en-US" sz="1600" dirty="0" err="1">
                <a:latin typeface="Times New Roman" pitchFamily="18" charset="0"/>
                <a:cs typeface="Times New Roman" pitchFamily="18" charset="0"/>
              </a:rPr>
              <a:t>boolean</a:t>
            </a:r>
            <a:r>
              <a:rPr lang="en-US" sz="1600" dirty="0">
                <a:latin typeface="Times New Roman" pitchFamily="18" charset="0"/>
                <a:cs typeface="Times New Roman" pitchFamily="18" charset="0"/>
              </a:rPr>
              <a:t> values – if the value is true then it will execute the block of statements below it otherwise not. if and </a:t>
            </a:r>
            <a:r>
              <a:rPr lang="en-US" sz="1600" dirty="0" err="1">
                <a:latin typeface="Times New Roman" pitchFamily="18" charset="0"/>
                <a:cs typeface="Times New Roman" pitchFamily="18" charset="0"/>
              </a:rPr>
              <a:t>endif</a:t>
            </a:r>
            <a:r>
              <a:rPr lang="en-US" sz="1600" dirty="0">
                <a:latin typeface="Times New Roman" pitchFamily="18" charset="0"/>
                <a:cs typeface="Times New Roman" pitchFamily="18" charset="0"/>
              </a:rPr>
              <a:t> consider as a block here.</a:t>
            </a: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4190209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928992" cy="2862322"/>
          </a:xfrm>
          <a:prstGeom prst="rect">
            <a:avLst/>
          </a:prstGeom>
          <a:noFill/>
        </p:spPr>
        <p:txBody>
          <a:bodyPr wrap="square" rtlCol="0">
            <a:spAutoFit/>
          </a:bodyPr>
          <a:lstStyle/>
          <a:p>
            <a:pPr fontAlgn="base"/>
            <a:r>
              <a:rPr lang="en-US" b="1" dirty="0"/>
              <a:t>Example</a:t>
            </a:r>
            <a:r>
              <a:rPr lang="en-US" dirty="0"/>
              <a:t>:</a:t>
            </a:r>
          </a:p>
          <a:p>
            <a:pPr fontAlgn="base"/>
            <a:r>
              <a:rPr lang="en-US" b="1" dirty="0"/>
              <a:t>declare</a:t>
            </a:r>
            <a:r>
              <a:rPr lang="en-US" dirty="0"/>
              <a:t> </a:t>
            </a:r>
            <a:endParaRPr lang="en-US" dirty="0" smtClean="0"/>
          </a:p>
          <a:p>
            <a:pPr fontAlgn="base"/>
            <a:r>
              <a:rPr lang="en-US" i="1" dirty="0" smtClean="0"/>
              <a:t>-- </a:t>
            </a:r>
            <a:r>
              <a:rPr lang="en-US" i="1" dirty="0"/>
              <a:t>declare the values here</a:t>
            </a:r>
            <a:r>
              <a:rPr lang="en-US" dirty="0"/>
              <a:t> </a:t>
            </a:r>
            <a:endParaRPr lang="en-US" dirty="0" smtClean="0"/>
          </a:p>
          <a:p>
            <a:pPr fontAlgn="base"/>
            <a:r>
              <a:rPr lang="en-US" b="1" dirty="0" smtClean="0"/>
              <a:t>begin</a:t>
            </a:r>
            <a:r>
              <a:rPr lang="en-US" dirty="0" smtClean="0"/>
              <a:t> </a:t>
            </a:r>
          </a:p>
          <a:p>
            <a:pPr fontAlgn="base"/>
            <a:r>
              <a:rPr lang="en-US" b="1" dirty="0" smtClean="0"/>
              <a:t>if</a:t>
            </a:r>
            <a:r>
              <a:rPr lang="en-US" dirty="0" smtClean="0"/>
              <a:t> </a:t>
            </a:r>
            <a:r>
              <a:rPr lang="en-US" dirty="0"/>
              <a:t>condition </a:t>
            </a:r>
            <a:r>
              <a:rPr lang="en-US" b="1" dirty="0"/>
              <a:t>then</a:t>
            </a:r>
            <a:r>
              <a:rPr lang="en-US" dirty="0"/>
              <a:t> </a:t>
            </a:r>
            <a:endParaRPr lang="en-US" dirty="0" smtClean="0"/>
          </a:p>
          <a:p>
            <a:pPr fontAlgn="base"/>
            <a:r>
              <a:rPr lang="en-US" dirty="0" err="1" smtClean="0"/>
              <a:t>dbms_output.put_line</a:t>
            </a:r>
            <a:r>
              <a:rPr lang="en-US" dirty="0"/>
              <a:t>('output'); </a:t>
            </a:r>
            <a:endParaRPr lang="en-US" dirty="0" smtClean="0"/>
          </a:p>
          <a:p>
            <a:pPr fontAlgn="base"/>
            <a:r>
              <a:rPr lang="en-US" b="1" dirty="0" smtClean="0"/>
              <a:t>end</a:t>
            </a:r>
            <a:r>
              <a:rPr lang="en-US" dirty="0" smtClean="0"/>
              <a:t> </a:t>
            </a:r>
            <a:r>
              <a:rPr lang="en-US" b="1" dirty="0"/>
              <a:t>if</a:t>
            </a:r>
            <a:r>
              <a:rPr lang="en-US" dirty="0"/>
              <a:t>; </a:t>
            </a:r>
            <a:endParaRPr lang="en-US" dirty="0" smtClean="0"/>
          </a:p>
          <a:p>
            <a:pPr fontAlgn="base"/>
            <a:r>
              <a:rPr lang="en-US" dirty="0" err="1" smtClean="0"/>
              <a:t>dbms_output.put_line</a:t>
            </a:r>
            <a:r>
              <a:rPr lang="en-US" dirty="0"/>
              <a:t>('output2'); </a:t>
            </a:r>
            <a:endParaRPr lang="en-US" dirty="0" smtClean="0"/>
          </a:p>
          <a:p>
            <a:pPr fontAlgn="base"/>
            <a:r>
              <a:rPr lang="en-US" b="1" dirty="0" smtClean="0"/>
              <a:t>end</a:t>
            </a:r>
            <a:r>
              <a:rPr lang="en-US" dirty="0"/>
              <a:t>;</a:t>
            </a:r>
          </a:p>
          <a:p>
            <a:endParaRPr lang="en-IN" dirty="0"/>
          </a:p>
        </p:txBody>
      </p:sp>
      <p:pic>
        <p:nvPicPr>
          <p:cNvPr id="7170" name="Picture 2" descr="https://media.geeksforgeeks.org/wp-content/cdn-uploads/if-statement-in-jav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2852936"/>
            <a:ext cx="2037499" cy="36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1413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928992" cy="5632311"/>
          </a:xfrm>
          <a:prstGeom prst="rect">
            <a:avLst/>
          </a:prstGeom>
          <a:noFill/>
        </p:spPr>
        <p:txBody>
          <a:bodyPr wrap="square" rtlCol="0">
            <a:spAutoFit/>
          </a:bodyPr>
          <a:lstStyle/>
          <a:p>
            <a:pPr fontAlgn="base"/>
            <a:r>
              <a:rPr lang="en-US" b="1" dirty="0" smtClean="0">
                <a:latin typeface="Times New Roman" pitchFamily="18" charset="0"/>
                <a:cs typeface="Times New Roman" pitchFamily="18" charset="0"/>
              </a:rPr>
              <a:t>Introduction</a:t>
            </a:r>
          </a:p>
          <a:p>
            <a:pPr fontAlgn="base"/>
            <a:endParaRPr lang="en-US" b="1" dirty="0" smtClean="0">
              <a:latin typeface="Times New Roman" pitchFamily="18" charset="0"/>
              <a:cs typeface="Times New Roman" pitchFamily="18" charset="0"/>
            </a:endParaRPr>
          </a:p>
          <a:p>
            <a:pPr fontAlgn="base"/>
            <a:r>
              <a:rPr lang="en-US" dirty="0" smtClean="0">
                <a:latin typeface="Times New Roman" pitchFamily="18" charset="0"/>
                <a:cs typeface="Times New Roman" pitchFamily="18" charset="0"/>
              </a:rPr>
              <a:t>PL/SQL </a:t>
            </a:r>
            <a:r>
              <a:rPr lang="en-US" dirty="0">
                <a:latin typeface="Times New Roman" pitchFamily="18" charset="0"/>
                <a:cs typeface="Times New Roman" pitchFamily="18" charset="0"/>
              </a:rPr>
              <a:t>(Procedural Language/Structured Query Language) is a </a:t>
            </a:r>
            <a:r>
              <a:rPr lang="en-US" b="1" dirty="0">
                <a:latin typeface="Times New Roman" pitchFamily="18" charset="0"/>
                <a:cs typeface="Times New Roman" pitchFamily="18" charset="0"/>
              </a:rPr>
              <a:t>block-structured language</a:t>
            </a:r>
            <a:r>
              <a:rPr lang="en-US" dirty="0">
                <a:latin typeface="Times New Roman" pitchFamily="18" charset="0"/>
                <a:cs typeface="Times New Roman" pitchFamily="18" charset="0"/>
              </a:rPr>
              <a:t> developed by </a:t>
            </a:r>
            <a:r>
              <a:rPr lang="en-US" b="1" dirty="0">
                <a:latin typeface="Times New Roman" pitchFamily="18" charset="0"/>
                <a:cs typeface="Times New Roman" pitchFamily="18" charset="0"/>
              </a:rPr>
              <a:t>Oracle</a:t>
            </a:r>
            <a:r>
              <a:rPr lang="en-US" dirty="0">
                <a:latin typeface="Times New Roman" pitchFamily="18" charset="0"/>
                <a:cs typeface="Times New Roman" pitchFamily="18" charset="0"/>
              </a:rPr>
              <a:t> that allows developers to combine the power of </a:t>
            </a:r>
            <a:r>
              <a:rPr lang="en-US" b="1" dirty="0">
                <a:latin typeface="Times New Roman" pitchFamily="18" charset="0"/>
                <a:cs typeface="Times New Roman" pitchFamily="18" charset="0"/>
              </a:rPr>
              <a:t>SQL</a:t>
            </a:r>
            <a:r>
              <a:rPr lang="en-US" dirty="0">
                <a:latin typeface="Times New Roman" pitchFamily="18" charset="0"/>
                <a:cs typeface="Times New Roman" pitchFamily="18" charset="0"/>
              </a:rPr>
              <a:t> with procedural programming constructs. The PL/SQL language enables efficient data manipulation and control-flow logic, all within the </a:t>
            </a:r>
            <a:r>
              <a:rPr lang="en-US" b="1" dirty="0">
                <a:latin typeface="Times New Roman" pitchFamily="18" charset="0"/>
                <a:cs typeface="Times New Roman" pitchFamily="18" charset="0"/>
              </a:rPr>
              <a:t>Oracle Database</a:t>
            </a:r>
            <a:r>
              <a:rPr lang="en-US" dirty="0">
                <a:latin typeface="Times New Roman" pitchFamily="18" charset="0"/>
                <a:cs typeface="Times New Roman" pitchFamily="18" charset="0"/>
              </a:rPr>
              <a:t>.</a:t>
            </a:r>
          </a:p>
          <a:p>
            <a:pPr fontAlgn="base"/>
            <a:r>
              <a:rPr lang="en-US" dirty="0">
                <a:latin typeface="Times New Roman" pitchFamily="18" charset="0"/>
                <a:cs typeface="Times New Roman" pitchFamily="18" charset="0"/>
              </a:rPr>
              <a:t>In this article, we’ll cover </a:t>
            </a:r>
            <a:r>
              <a:rPr lang="en-US" b="1" dirty="0">
                <a:latin typeface="Times New Roman" pitchFamily="18" charset="0"/>
                <a:cs typeface="Times New Roman" pitchFamily="18" charset="0"/>
              </a:rPr>
              <a:t>PL/SQL basics</a:t>
            </a:r>
            <a:r>
              <a:rPr lang="en-US" dirty="0">
                <a:latin typeface="Times New Roman" pitchFamily="18" charset="0"/>
                <a:cs typeface="Times New Roman" pitchFamily="18" charset="0"/>
              </a:rPr>
              <a:t>, including its core features, PL/SQL block structure, and practical examples that demonstrate the power of PL/SQL. We’ll also explore the differences between </a:t>
            </a:r>
            <a:r>
              <a:rPr lang="en-US" b="1" dirty="0">
                <a:latin typeface="Times New Roman" pitchFamily="18" charset="0"/>
                <a:cs typeface="Times New Roman" pitchFamily="18" charset="0"/>
              </a:rPr>
              <a:t>SQL</a:t>
            </a:r>
            <a:r>
              <a:rPr lang="en-US" dirty="0">
                <a:latin typeface="Times New Roman" pitchFamily="18" charset="0"/>
                <a:cs typeface="Times New Roman" pitchFamily="18" charset="0"/>
              </a:rPr>
              <a:t> and PL/SQL, how variables and identifiers work, and how the PL/SQL execution environment operates within Oracle</a:t>
            </a:r>
            <a:r>
              <a:rPr lang="en-US" dirty="0" smtClean="0">
                <a:latin typeface="Times New Roman" pitchFamily="18" charset="0"/>
                <a:cs typeface="Times New Roman" pitchFamily="18" charset="0"/>
              </a:rPr>
              <a:t>.</a:t>
            </a:r>
          </a:p>
          <a:p>
            <a:pPr fontAlgn="base"/>
            <a:endParaRPr lang="en-US" dirty="0">
              <a:latin typeface="Times New Roman" pitchFamily="18" charset="0"/>
              <a:cs typeface="Times New Roman" pitchFamily="18" charset="0"/>
            </a:endParaRPr>
          </a:p>
          <a:p>
            <a:pPr fontAlgn="base"/>
            <a:r>
              <a:rPr lang="en-US" b="1" dirty="0">
                <a:latin typeface="Times New Roman" pitchFamily="18" charset="0"/>
                <a:cs typeface="Times New Roman" pitchFamily="18" charset="0"/>
              </a:rPr>
              <a:t>Basics of PL/SQL</a:t>
            </a:r>
          </a:p>
          <a:p>
            <a:pPr fontAlgn="base"/>
            <a:r>
              <a:rPr lang="en-US" dirty="0">
                <a:latin typeface="Times New Roman" pitchFamily="18" charset="0"/>
                <a:cs typeface="Times New Roman" pitchFamily="18" charset="0"/>
              </a:rPr>
              <a:t>PL/SQL stands for Procedural Language extensions to the Structured Query Language (SQL).</a:t>
            </a:r>
          </a:p>
          <a:p>
            <a:pPr fontAlgn="base"/>
            <a:r>
              <a:rPr lang="en-US" dirty="0">
                <a:latin typeface="Times New Roman" pitchFamily="18" charset="0"/>
                <a:cs typeface="Times New Roman" pitchFamily="18" charset="0"/>
              </a:rPr>
              <a:t>PL/SQL is a combination of SQL along with the procedural features of programming languages.</a:t>
            </a:r>
          </a:p>
          <a:p>
            <a:pPr fontAlgn="base"/>
            <a:r>
              <a:rPr lang="en-US" dirty="0">
                <a:latin typeface="Times New Roman" pitchFamily="18" charset="0"/>
                <a:cs typeface="Times New Roman" pitchFamily="18" charset="0"/>
              </a:rPr>
              <a:t>Oracle uses a PL/SQL engine to process the PL/SQL statements.</a:t>
            </a:r>
          </a:p>
          <a:p>
            <a:pPr fontAlgn="base"/>
            <a:r>
              <a:rPr lang="en-US" dirty="0">
                <a:latin typeface="Times New Roman" pitchFamily="18" charset="0"/>
                <a:cs typeface="Times New Roman" pitchFamily="18" charset="0"/>
              </a:rPr>
              <a:t>PL/SQL includes procedural language elements like conditions and loops. It allows declaration of constants and variables, procedures and functions, types and variable of those types and triggers.</a:t>
            </a: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4224803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9036496" cy="4247317"/>
          </a:xfrm>
          <a:prstGeom prst="rect">
            <a:avLst/>
          </a:prstGeom>
          <a:noFill/>
        </p:spPr>
        <p:txBody>
          <a:bodyPr wrap="square" rtlCol="0">
            <a:spAutoFit/>
          </a:bodyPr>
          <a:lstStyle/>
          <a:p>
            <a:pPr fontAlgn="base"/>
            <a:r>
              <a:rPr lang="en-US" i="1" dirty="0"/>
              <a:t>-- </a:t>
            </a:r>
            <a:r>
              <a:rPr lang="en-US" i="1" dirty="0" err="1"/>
              <a:t>pl</a:t>
            </a:r>
            <a:r>
              <a:rPr lang="en-US" i="1" dirty="0"/>
              <a:t>/</a:t>
            </a:r>
            <a:r>
              <a:rPr lang="en-US" i="1" dirty="0" err="1"/>
              <a:t>sql</a:t>
            </a:r>
            <a:r>
              <a:rPr lang="en-US" i="1" dirty="0"/>
              <a:t> program to illustrate If statement</a:t>
            </a:r>
            <a:r>
              <a:rPr lang="en-US" dirty="0"/>
              <a:t> </a:t>
            </a:r>
            <a:endParaRPr lang="en-US" dirty="0" smtClean="0"/>
          </a:p>
          <a:p>
            <a:pPr fontAlgn="base"/>
            <a:r>
              <a:rPr lang="en-US" b="1" dirty="0" smtClean="0"/>
              <a:t>declare</a:t>
            </a:r>
            <a:r>
              <a:rPr lang="en-US" dirty="0" smtClean="0"/>
              <a:t> </a:t>
            </a:r>
          </a:p>
          <a:p>
            <a:pPr fontAlgn="base"/>
            <a:r>
              <a:rPr lang="en-US" dirty="0" smtClean="0"/>
              <a:t>num1 </a:t>
            </a:r>
            <a:r>
              <a:rPr lang="en-US" dirty="0"/>
              <a:t>number:= 10; </a:t>
            </a:r>
            <a:endParaRPr lang="en-US" dirty="0" smtClean="0"/>
          </a:p>
          <a:p>
            <a:pPr fontAlgn="base"/>
            <a:r>
              <a:rPr lang="en-US" dirty="0" smtClean="0"/>
              <a:t>num2 </a:t>
            </a:r>
            <a:r>
              <a:rPr lang="en-US" dirty="0"/>
              <a:t>number:= 20; </a:t>
            </a:r>
            <a:endParaRPr lang="en-US" dirty="0" smtClean="0"/>
          </a:p>
          <a:p>
            <a:pPr fontAlgn="base"/>
            <a:r>
              <a:rPr lang="en-US" b="1" dirty="0" smtClean="0"/>
              <a:t>begin</a:t>
            </a:r>
            <a:r>
              <a:rPr lang="en-US" dirty="0" smtClean="0"/>
              <a:t> </a:t>
            </a:r>
          </a:p>
          <a:p>
            <a:pPr fontAlgn="base"/>
            <a:r>
              <a:rPr lang="en-US" b="1" dirty="0" smtClean="0"/>
              <a:t>if</a:t>
            </a:r>
            <a:r>
              <a:rPr lang="en-US" dirty="0" smtClean="0"/>
              <a:t> </a:t>
            </a:r>
            <a:r>
              <a:rPr lang="en-US" dirty="0"/>
              <a:t>num1 &gt; num2 </a:t>
            </a:r>
            <a:r>
              <a:rPr lang="en-US" b="1" dirty="0"/>
              <a:t>then</a:t>
            </a:r>
            <a:r>
              <a:rPr lang="en-US" dirty="0"/>
              <a:t> </a:t>
            </a:r>
            <a:endParaRPr lang="en-US" dirty="0" smtClean="0"/>
          </a:p>
          <a:p>
            <a:pPr fontAlgn="base"/>
            <a:r>
              <a:rPr lang="en-US" dirty="0" err="1" smtClean="0"/>
              <a:t>dbms_output.put_line</a:t>
            </a:r>
            <a:r>
              <a:rPr lang="en-US" dirty="0"/>
              <a:t>('num1 small'); </a:t>
            </a:r>
            <a:endParaRPr lang="en-US" dirty="0" smtClean="0"/>
          </a:p>
          <a:p>
            <a:pPr fontAlgn="base"/>
            <a:r>
              <a:rPr lang="en-US" b="1" dirty="0" smtClean="0"/>
              <a:t>end</a:t>
            </a:r>
            <a:r>
              <a:rPr lang="en-US" dirty="0" smtClean="0"/>
              <a:t> </a:t>
            </a:r>
            <a:r>
              <a:rPr lang="en-US" b="1" dirty="0"/>
              <a:t>if</a:t>
            </a:r>
            <a:r>
              <a:rPr lang="en-US" dirty="0"/>
              <a:t>; </a:t>
            </a:r>
            <a:endParaRPr lang="en-US" dirty="0" smtClean="0"/>
          </a:p>
          <a:p>
            <a:pPr fontAlgn="base"/>
            <a:r>
              <a:rPr lang="en-US" dirty="0" err="1" smtClean="0"/>
              <a:t>dbms_output.put_line</a:t>
            </a:r>
            <a:r>
              <a:rPr lang="en-US" dirty="0"/>
              <a:t>('I am Not in if'); </a:t>
            </a:r>
            <a:endParaRPr lang="en-US" dirty="0" smtClean="0"/>
          </a:p>
          <a:p>
            <a:pPr fontAlgn="base"/>
            <a:r>
              <a:rPr lang="en-US" b="1" dirty="0" smtClean="0"/>
              <a:t>end</a:t>
            </a:r>
            <a:r>
              <a:rPr lang="en-US" dirty="0"/>
              <a:t>; </a:t>
            </a:r>
            <a:endParaRPr lang="en-US" dirty="0" smtClean="0"/>
          </a:p>
          <a:p>
            <a:pPr fontAlgn="base"/>
            <a:endParaRPr lang="en-US" dirty="0"/>
          </a:p>
          <a:p>
            <a:pPr fontAlgn="base"/>
            <a:r>
              <a:rPr lang="en-US" dirty="0"/>
              <a:t>As the condition present in the if statement is false. So, the block below the if statement is not executed. </a:t>
            </a:r>
            <a:endParaRPr lang="en-US" dirty="0" smtClean="0"/>
          </a:p>
          <a:p>
            <a:pPr fontAlgn="base"/>
            <a:r>
              <a:rPr lang="en-US" b="1" dirty="0" smtClean="0"/>
              <a:t>Output</a:t>
            </a:r>
            <a:r>
              <a:rPr lang="en-US" b="1" dirty="0"/>
              <a:t>:</a:t>
            </a:r>
          </a:p>
          <a:p>
            <a:r>
              <a:rPr lang="en-US" dirty="0" smtClean="0">
                <a:effectLst/>
              </a:rPr>
              <a:t>I am Not in if</a:t>
            </a:r>
            <a:endParaRPr lang="en-IN" dirty="0"/>
          </a:p>
        </p:txBody>
      </p:sp>
    </p:spTree>
    <p:extLst>
      <p:ext uri="{BB962C8B-B14F-4D97-AF65-F5344CB8AC3E}">
        <p14:creationId xmlns:p14="http://schemas.microsoft.com/office/powerpoint/2010/main" val="9294027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928992" cy="3416320"/>
          </a:xfrm>
          <a:prstGeom prst="rect">
            <a:avLst/>
          </a:prstGeom>
          <a:noFill/>
        </p:spPr>
        <p:txBody>
          <a:bodyPr wrap="square" rtlCol="0">
            <a:spAutoFit/>
          </a:bodyPr>
          <a:lstStyle/>
          <a:p>
            <a:pPr fontAlgn="base"/>
            <a:r>
              <a:rPr lang="en-US" b="1" dirty="0"/>
              <a:t>2. IF THEN ELSE</a:t>
            </a:r>
          </a:p>
          <a:p>
            <a:pPr fontAlgn="base"/>
            <a:r>
              <a:rPr lang="en-US" dirty="0"/>
              <a:t>The if statement alone tells us that if a condition is true it will execute a block of statements and if the condition is false it won’t. But what if we want to do something else if the condition is false. Here comes the else statement. We can use the else statement with if statement to execute a block of code when the condition is false.</a:t>
            </a:r>
          </a:p>
          <a:p>
            <a:pPr fontAlgn="base"/>
            <a:r>
              <a:rPr lang="en-US" b="1" dirty="0"/>
              <a:t>Syntax</a:t>
            </a:r>
            <a:r>
              <a:rPr lang="en-US" dirty="0"/>
              <a:t>:-</a:t>
            </a:r>
          </a:p>
          <a:p>
            <a:r>
              <a:rPr lang="en-US" dirty="0" smtClean="0">
                <a:effectLst/>
              </a:rPr>
              <a:t>if (condition) then</a:t>
            </a:r>
            <a:r>
              <a:rPr lang="en-US" dirty="0" smtClean="0"/>
              <a:t/>
            </a:r>
            <a:br>
              <a:rPr lang="en-US" dirty="0" smtClean="0"/>
            </a:br>
            <a:r>
              <a:rPr lang="en-US" dirty="0" smtClean="0">
                <a:effectLst/>
              </a:rPr>
              <a:t>-- Executes this block if</a:t>
            </a:r>
            <a:r>
              <a:rPr lang="en-US" dirty="0" smtClean="0"/>
              <a:t/>
            </a:r>
            <a:br>
              <a:rPr lang="en-US" dirty="0" smtClean="0"/>
            </a:br>
            <a:r>
              <a:rPr lang="en-US" dirty="0" smtClean="0">
                <a:effectLst/>
              </a:rPr>
              <a:t>-- condition is true</a:t>
            </a:r>
            <a:r>
              <a:rPr lang="en-US" dirty="0" smtClean="0"/>
              <a:t/>
            </a:r>
            <a:br>
              <a:rPr lang="en-US" dirty="0" smtClean="0"/>
            </a:br>
            <a:r>
              <a:rPr lang="en-US" dirty="0" smtClean="0">
                <a:effectLst/>
              </a:rPr>
              <a:t>else </a:t>
            </a:r>
            <a:r>
              <a:rPr lang="en-US" dirty="0" smtClean="0"/>
              <a:t/>
            </a:r>
            <a:br>
              <a:rPr lang="en-US" dirty="0" smtClean="0"/>
            </a:br>
            <a:r>
              <a:rPr lang="en-US" dirty="0" smtClean="0">
                <a:effectLst/>
              </a:rPr>
              <a:t>-- Executes this block if</a:t>
            </a:r>
            <a:r>
              <a:rPr lang="en-US" dirty="0" smtClean="0"/>
              <a:t/>
            </a:r>
            <a:br>
              <a:rPr lang="en-US" dirty="0" smtClean="0"/>
            </a:br>
            <a:r>
              <a:rPr lang="en-US" dirty="0" smtClean="0">
                <a:effectLst/>
              </a:rPr>
              <a:t>-- condition is false</a:t>
            </a:r>
            <a:endParaRPr lang="en-IN" dirty="0"/>
          </a:p>
        </p:txBody>
      </p:sp>
      <p:pic>
        <p:nvPicPr>
          <p:cNvPr id="8194" name="Picture 2" descr="https://media.geeksforgeeks.org/wp-content/cdn-uploads/if-else-statem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3196" y="3356992"/>
            <a:ext cx="2392940" cy="3331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605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9036496" cy="5632311"/>
          </a:xfrm>
          <a:prstGeom prst="rect">
            <a:avLst/>
          </a:prstGeom>
          <a:noFill/>
        </p:spPr>
        <p:txBody>
          <a:bodyPr wrap="square" rtlCol="0">
            <a:spAutoFit/>
          </a:bodyPr>
          <a:lstStyle/>
          <a:p>
            <a:pPr fontAlgn="base"/>
            <a:r>
              <a:rPr lang="en-US" i="1" dirty="0"/>
              <a:t>-- </a:t>
            </a:r>
            <a:r>
              <a:rPr lang="en-US" i="1" dirty="0" err="1"/>
              <a:t>pl</a:t>
            </a:r>
            <a:r>
              <a:rPr lang="en-US" i="1" dirty="0"/>
              <a:t>/</a:t>
            </a:r>
            <a:r>
              <a:rPr lang="en-US" i="1" dirty="0" err="1"/>
              <a:t>sql</a:t>
            </a:r>
            <a:r>
              <a:rPr lang="en-US" i="1" dirty="0"/>
              <a:t> program to illustrate If else statement</a:t>
            </a:r>
            <a:r>
              <a:rPr lang="en-US" dirty="0"/>
              <a:t> </a:t>
            </a:r>
            <a:endParaRPr lang="en-US" dirty="0" smtClean="0"/>
          </a:p>
          <a:p>
            <a:pPr fontAlgn="base"/>
            <a:r>
              <a:rPr lang="en-US" b="1" dirty="0" smtClean="0"/>
              <a:t>declare</a:t>
            </a:r>
            <a:r>
              <a:rPr lang="en-US" dirty="0" smtClean="0"/>
              <a:t> </a:t>
            </a:r>
          </a:p>
          <a:p>
            <a:pPr fontAlgn="base"/>
            <a:r>
              <a:rPr lang="en-US" dirty="0" smtClean="0"/>
              <a:t>num1 </a:t>
            </a:r>
            <a:r>
              <a:rPr lang="en-US" dirty="0"/>
              <a:t>number:= 10; </a:t>
            </a:r>
            <a:endParaRPr lang="en-US" dirty="0" smtClean="0"/>
          </a:p>
          <a:p>
            <a:pPr fontAlgn="base"/>
            <a:r>
              <a:rPr lang="en-US" dirty="0" smtClean="0"/>
              <a:t>num2 </a:t>
            </a:r>
            <a:r>
              <a:rPr lang="en-US" dirty="0"/>
              <a:t>number:= 20; </a:t>
            </a:r>
            <a:endParaRPr lang="en-US" dirty="0" smtClean="0"/>
          </a:p>
          <a:p>
            <a:pPr fontAlgn="base"/>
            <a:r>
              <a:rPr lang="en-US" b="1" dirty="0" smtClean="0"/>
              <a:t>begin</a:t>
            </a:r>
            <a:r>
              <a:rPr lang="en-US" dirty="0" smtClean="0"/>
              <a:t> </a:t>
            </a:r>
          </a:p>
          <a:p>
            <a:pPr fontAlgn="base"/>
            <a:r>
              <a:rPr lang="en-US" b="1" dirty="0" smtClean="0"/>
              <a:t>if</a:t>
            </a:r>
            <a:r>
              <a:rPr lang="en-US" dirty="0" smtClean="0"/>
              <a:t> </a:t>
            </a:r>
            <a:r>
              <a:rPr lang="en-US" dirty="0"/>
              <a:t>num1 &lt; num2 </a:t>
            </a:r>
            <a:r>
              <a:rPr lang="en-US" b="1" dirty="0"/>
              <a:t>then</a:t>
            </a:r>
            <a:r>
              <a:rPr lang="en-US" dirty="0"/>
              <a:t> </a:t>
            </a:r>
            <a:endParaRPr lang="en-US" dirty="0" smtClean="0"/>
          </a:p>
          <a:p>
            <a:pPr fontAlgn="base"/>
            <a:r>
              <a:rPr lang="en-US" dirty="0" err="1" smtClean="0"/>
              <a:t>dbms_output.put_line</a:t>
            </a:r>
            <a:r>
              <a:rPr lang="en-US" dirty="0"/>
              <a:t>('i am in if block'); </a:t>
            </a:r>
            <a:endParaRPr lang="en-US" dirty="0" smtClean="0"/>
          </a:p>
          <a:p>
            <a:pPr fontAlgn="base"/>
            <a:r>
              <a:rPr lang="en-US" b="1" dirty="0" smtClean="0"/>
              <a:t>ELSE</a:t>
            </a:r>
            <a:r>
              <a:rPr lang="en-US" dirty="0" smtClean="0"/>
              <a:t> </a:t>
            </a:r>
          </a:p>
          <a:p>
            <a:pPr fontAlgn="base"/>
            <a:r>
              <a:rPr lang="en-US" dirty="0" err="1" smtClean="0"/>
              <a:t>dbms_output.put_line</a:t>
            </a:r>
            <a:r>
              <a:rPr lang="en-US" dirty="0"/>
              <a:t>('i am in else Block'); </a:t>
            </a:r>
            <a:endParaRPr lang="en-US" dirty="0" smtClean="0"/>
          </a:p>
          <a:p>
            <a:pPr fontAlgn="base"/>
            <a:r>
              <a:rPr lang="en-US" b="1" dirty="0" smtClean="0"/>
              <a:t>end</a:t>
            </a:r>
            <a:r>
              <a:rPr lang="en-US" dirty="0" smtClean="0"/>
              <a:t> </a:t>
            </a:r>
            <a:r>
              <a:rPr lang="en-US" b="1" dirty="0"/>
              <a:t>if</a:t>
            </a:r>
            <a:r>
              <a:rPr lang="en-US" dirty="0"/>
              <a:t>; </a:t>
            </a:r>
            <a:endParaRPr lang="en-US" dirty="0" smtClean="0"/>
          </a:p>
          <a:p>
            <a:pPr fontAlgn="base"/>
            <a:r>
              <a:rPr lang="en-US" dirty="0" err="1" smtClean="0"/>
              <a:t>dbms_output.put_line</a:t>
            </a:r>
            <a:r>
              <a:rPr lang="en-US" dirty="0"/>
              <a:t>('i am not in if or else Block'); </a:t>
            </a:r>
            <a:endParaRPr lang="en-US" dirty="0" smtClean="0"/>
          </a:p>
          <a:p>
            <a:pPr fontAlgn="base"/>
            <a:r>
              <a:rPr lang="en-US" b="1" dirty="0" smtClean="0"/>
              <a:t>end</a:t>
            </a:r>
            <a:r>
              <a:rPr lang="en-US" dirty="0"/>
              <a:t>; </a:t>
            </a:r>
            <a:endParaRPr lang="en-US" dirty="0" smtClean="0"/>
          </a:p>
          <a:p>
            <a:pPr fontAlgn="base"/>
            <a:endParaRPr lang="en-US" dirty="0"/>
          </a:p>
          <a:p>
            <a:pPr fontAlgn="base"/>
            <a:r>
              <a:rPr lang="en-US" b="1" dirty="0"/>
              <a:t>Output</a:t>
            </a:r>
            <a:r>
              <a:rPr lang="en-US" dirty="0"/>
              <a:t>:-</a:t>
            </a:r>
          </a:p>
          <a:p>
            <a:pPr fontAlgn="base"/>
            <a:r>
              <a:rPr lang="en-US" dirty="0" err="1" smtClean="0">
                <a:effectLst/>
              </a:rPr>
              <a:t>i'm</a:t>
            </a:r>
            <a:r>
              <a:rPr lang="en-US" dirty="0" smtClean="0">
                <a:effectLst/>
              </a:rPr>
              <a:t> in if Block</a:t>
            </a:r>
            <a:r>
              <a:rPr lang="en-US" dirty="0" smtClean="0"/>
              <a:t/>
            </a:r>
            <a:br>
              <a:rPr lang="en-US" dirty="0" smtClean="0"/>
            </a:br>
            <a:r>
              <a:rPr lang="en-US" dirty="0" err="1" smtClean="0">
                <a:effectLst/>
              </a:rPr>
              <a:t>i'm</a:t>
            </a:r>
            <a:r>
              <a:rPr lang="en-US" dirty="0" smtClean="0">
                <a:effectLst/>
              </a:rPr>
              <a:t> not in if and not in else Block</a:t>
            </a:r>
          </a:p>
          <a:p>
            <a:pPr fontAlgn="base"/>
            <a:endParaRPr lang="en-US" dirty="0" smtClean="0">
              <a:effectLst/>
            </a:endParaRPr>
          </a:p>
          <a:p>
            <a:pPr fontAlgn="base"/>
            <a:r>
              <a:rPr lang="en-US" dirty="0" smtClean="0"/>
              <a:t>The </a:t>
            </a:r>
            <a:r>
              <a:rPr lang="en-US" dirty="0"/>
              <a:t>block of code following the else statement is executed as the condition present in the if statement is false after calling the statement which is not in block(without spaces).</a:t>
            </a:r>
          </a:p>
          <a:p>
            <a:endParaRPr lang="en-IN" dirty="0"/>
          </a:p>
        </p:txBody>
      </p:sp>
    </p:spTree>
    <p:extLst>
      <p:ext uri="{BB962C8B-B14F-4D97-AF65-F5344CB8AC3E}">
        <p14:creationId xmlns:p14="http://schemas.microsoft.com/office/powerpoint/2010/main" val="1287782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036496" cy="3139321"/>
          </a:xfrm>
          <a:prstGeom prst="rect">
            <a:avLst/>
          </a:prstGeom>
          <a:noFill/>
        </p:spPr>
        <p:txBody>
          <a:bodyPr wrap="square" rtlCol="0">
            <a:spAutoFit/>
          </a:bodyPr>
          <a:lstStyle/>
          <a:p>
            <a:pPr fontAlgn="base"/>
            <a:r>
              <a:rPr lang="en-US" b="1" dirty="0"/>
              <a:t>3. NESTED-IF-THEN</a:t>
            </a:r>
          </a:p>
          <a:p>
            <a:pPr fontAlgn="base"/>
            <a:r>
              <a:rPr lang="en-US" dirty="0"/>
              <a:t>A nested if-then is an if statement that is the target of another if statement. Nested if-then statements mean an if statement inside another if statement. Yes, PL/SQL allows us to nest if statements within if-then statements. </a:t>
            </a:r>
            <a:r>
              <a:rPr lang="en-US" dirty="0" err="1"/>
              <a:t>i.e</a:t>
            </a:r>
            <a:r>
              <a:rPr lang="en-US" dirty="0"/>
              <a:t>, we can place an if then statement inside another if then statement. Syntax:-</a:t>
            </a:r>
          </a:p>
          <a:p>
            <a:r>
              <a:rPr lang="en-US" dirty="0" smtClean="0">
                <a:effectLst/>
              </a:rPr>
              <a:t>if (condition1) then</a:t>
            </a:r>
            <a:r>
              <a:rPr lang="en-US" dirty="0" smtClean="0"/>
              <a:t/>
            </a:r>
            <a:br>
              <a:rPr lang="en-US" dirty="0" smtClean="0"/>
            </a:br>
            <a:r>
              <a:rPr lang="en-US" dirty="0" smtClean="0">
                <a:effectLst/>
              </a:rPr>
              <a:t>-- Executes when condition1 is true</a:t>
            </a:r>
            <a:r>
              <a:rPr lang="en-US" dirty="0" smtClean="0"/>
              <a:t/>
            </a:r>
            <a:br>
              <a:rPr lang="en-US" dirty="0" smtClean="0"/>
            </a:br>
            <a:r>
              <a:rPr lang="en-US" dirty="0" smtClean="0">
                <a:effectLst/>
              </a:rPr>
              <a:t>if (condition2) then </a:t>
            </a:r>
            <a:r>
              <a:rPr lang="en-US" dirty="0" smtClean="0"/>
              <a:t/>
            </a:r>
            <a:br>
              <a:rPr lang="en-US" dirty="0" smtClean="0"/>
            </a:br>
            <a:r>
              <a:rPr lang="en-US" dirty="0" smtClean="0">
                <a:effectLst/>
              </a:rPr>
              <a:t>-- Executes when condition2 is true</a:t>
            </a:r>
            <a:r>
              <a:rPr lang="en-US" dirty="0" smtClean="0"/>
              <a:t/>
            </a:r>
            <a:br>
              <a:rPr lang="en-US" dirty="0" smtClean="0"/>
            </a:br>
            <a:r>
              <a:rPr lang="en-US" dirty="0" smtClean="0">
                <a:effectLst/>
              </a:rPr>
              <a:t>end if; </a:t>
            </a:r>
            <a:r>
              <a:rPr lang="en-US" dirty="0" smtClean="0"/>
              <a:t/>
            </a:r>
            <a:br>
              <a:rPr lang="en-US" dirty="0" smtClean="0"/>
            </a:br>
            <a:r>
              <a:rPr lang="en-US" dirty="0" smtClean="0">
                <a:effectLst/>
              </a:rPr>
              <a:t>end if;</a:t>
            </a:r>
            <a:endParaRPr lang="en-IN" dirty="0"/>
          </a:p>
        </p:txBody>
      </p:sp>
      <p:pic>
        <p:nvPicPr>
          <p:cNvPr id="9218" name="Picture 2" descr="https://media.geeksforgeeks.org/wp-content/cdn-uploads/nested-i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026984"/>
            <a:ext cx="5112568" cy="3622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0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0"/>
            <a:ext cx="8928992" cy="5078313"/>
          </a:xfrm>
          <a:prstGeom prst="rect">
            <a:avLst/>
          </a:prstGeom>
          <a:noFill/>
        </p:spPr>
        <p:txBody>
          <a:bodyPr wrap="square" rtlCol="0">
            <a:spAutoFit/>
          </a:bodyPr>
          <a:lstStyle/>
          <a:p>
            <a:r>
              <a:rPr lang="en-IN" i="1" dirty="0"/>
              <a:t>-- </a:t>
            </a:r>
            <a:r>
              <a:rPr lang="en-IN" i="1" dirty="0" err="1"/>
              <a:t>pl</a:t>
            </a:r>
            <a:r>
              <a:rPr lang="en-IN" i="1" dirty="0"/>
              <a:t>/</a:t>
            </a:r>
            <a:r>
              <a:rPr lang="en-IN" i="1" dirty="0" err="1"/>
              <a:t>sql</a:t>
            </a:r>
            <a:r>
              <a:rPr lang="en-IN" i="1" dirty="0"/>
              <a:t> program to illustrate nested If statement</a:t>
            </a:r>
            <a:r>
              <a:rPr lang="en-IN" dirty="0" smtClean="0"/>
              <a:t> </a:t>
            </a:r>
            <a:endParaRPr lang="en-IN" b="1" dirty="0" smtClean="0"/>
          </a:p>
          <a:p>
            <a:r>
              <a:rPr lang="en-IN" b="1" dirty="0" smtClean="0"/>
              <a:t>declare</a:t>
            </a:r>
            <a:r>
              <a:rPr lang="en-IN" dirty="0" smtClean="0"/>
              <a:t> </a:t>
            </a:r>
          </a:p>
          <a:p>
            <a:r>
              <a:rPr lang="en-IN" dirty="0" smtClean="0">
                <a:effectLst/>
              </a:rPr>
              <a:t>num1</a:t>
            </a:r>
            <a:r>
              <a:rPr lang="en-IN" dirty="0" smtClean="0"/>
              <a:t> </a:t>
            </a:r>
            <a:r>
              <a:rPr lang="en-IN" dirty="0"/>
              <a:t>number</a:t>
            </a:r>
            <a:r>
              <a:rPr lang="en-IN" dirty="0" smtClean="0">
                <a:effectLst/>
              </a:rPr>
              <a:t>:</a:t>
            </a:r>
            <a:r>
              <a:rPr lang="en-IN" dirty="0"/>
              <a:t>= 10</a:t>
            </a:r>
            <a:r>
              <a:rPr lang="en-IN" dirty="0" smtClean="0">
                <a:effectLst/>
              </a:rPr>
              <a:t>;</a:t>
            </a:r>
            <a:r>
              <a:rPr lang="en-IN" dirty="0" smtClean="0"/>
              <a:t> </a:t>
            </a:r>
          </a:p>
          <a:p>
            <a:r>
              <a:rPr lang="en-IN" dirty="0" smtClean="0">
                <a:effectLst/>
              </a:rPr>
              <a:t>num2</a:t>
            </a:r>
            <a:r>
              <a:rPr lang="en-IN" dirty="0" smtClean="0"/>
              <a:t> </a:t>
            </a:r>
            <a:r>
              <a:rPr lang="en-IN" dirty="0"/>
              <a:t>number</a:t>
            </a:r>
            <a:r>
              <a:rPr lang="en-IN" dirty="0" smtClean="0">
                <a:effectLst/>
              </a:rPr>
              <a:t>:</a:t>
            </a:r>
            <a:r>
              <a:rPr lang="en-IN" dirty="0"/>
              <a:t>= 20</a:t>
            </a:r>
            <a:r>
              <a:rPr lang="en-IN" dirty="0" smtClean="0">
                <a:effectLst/>
              </a:rPr>
              <a:t>;</a:t>
            </a:r>
            <a:r>
              <a:rPr lang="en-IN" dirty="0" smtClean="0"/>
              <a:t> </a:t>
            </a:r>
          </a:p>
          <a:p>
            <a:r>
              <a:rPr lang="en-IN" dirty="0" smtClean="0">
                <a:effectLst/>
              </a:rPr>
              <a:t>num3</a:t>
            </a:r>
            <a:r>
              <a:rPr lang="en-IN" dirty="0" smtClean="0"/>
              <a:t> </a:t>
            </a:r>
            <a:r>
              <a:rPr lang="en-IN" dirty="0"/>
              <a:t>number</a:t>
            </a:r>
            <a:r>
              <a:rPr lang="en-IN" dirty="0" smtClean="0">
                <a:effectLst/>
              </a:rPr>
              <a:t>:</a:t>
            </a:r>
            <a:r>
              <a:rPr lang="en-IN" dirty="0"/>
              <a:t>= 20</a:t>
            </a:r>
            <a:r>
              <a:rPr lang="en-IN" dirty="0" smtClean="0">
                <a:effectLst/>
              </a:rPr>
              <a:t>;</a:t>
            </a:r>
            <a:r>
              <a:rPr lang="en-IN" dirty="0" smtClean="0"/>
              <a:t> </a:t>
            </a:r>
          </a:p>
          <a:p>
            <a:r>
              <a:rPr lang="en-IN" b="1" dirty="0" smtClean="0"/>
              <a:t>begin</a:t>
            </a:r>
            <a:r>
              <a:rPr lang="en-IN" dirty="0" smtClean="0"/>
              <a:t> </a:t>
            </a:r>
            <a:r>
              <a:rPr lang="en-IN" b="1" dirty="0"/>
              <a:t>if</a:t>
            </a:r>
            <a:r>
              <a:rPr lang="en-IN" dirty="0"/>
              <a:t> </a:t>
            </a:r>
            <a:r>
              <a:rPr lang="en-IN" dirty="0" smtClean="0">
                <a:effectLst/>
              </a:rPr>
              <a:t>num1</a:t>
            </a:r>
            <a:r>
              <a:rPr lang="en-IN" dirty="0"/>
              <a:t> &lt; </a:t>
            </a:r>
            <a:r>
              <a:rPr lang="en-IN" dirty="0" smtClean="0">
                <a:effectLst/>
              </a:rPr>
              <a:t>num2</a:t>
            </a:r>
            <a:r>
              <a:rPr lang="en-IN" dirty="0"/>
              <a:t> </a:t>
            </a:r>
            <a:r>
              <a:rPr lang="en-IN" b="1" dirty="0"/>
              <a:t>then</a:t>
            </a:r>
            <a:r>
              <a:rPr lang="en-IN" dirty="0" smtClean="0"/>
              <a:t> </a:t>
            </a:r>
          </a:p>
          <a:p>
            <a:r>
              <a:rPr lang="en-IN" dirty="0" err="1" smtClean="0">
                <a:effectLst/>
              </a:rPr>
              <a:t>dbms_output.put_line</a:t>
            </a:r>
            <a:r>
              <a:rPr lang="en-IN" dirty="0" smtClean="0">
                <a:effectLst/>
              </a:rPr>
              <a:t>(</a:t>
            </a:r>
            <a:r>
              <a:rPr lang="en-IN" dirty="0"/>
              <a:t>'num1 small num2'</a:t>
            </a:r>
            <a:r>
              <a:rPr lang="en-IN" dirty="0" smtClean="0">
                <a:effectLst/>
              </a:rPr>
              <a:t>);</a:t>
            </a:r>
            <a:r>
              <a:rPr lang="en-IN" dirty="0" smtClean="0"/>
              <a:t> </a:t>
            </a:r>
          </a:p>
          <a:p>
            <a:r>
              <a:rPr lang="en-IN" b="1" dirty="0" smtClean="0"/>
              <a:t>if</a:t>
            </a:r>
            <a:r>
              <a:rPr lang="en-IN" dirty="0" smtClean="0"/>
              <a:t> </a:t>
            </a:r>
            <a:r>
              <a:rPr lang="en-IN" dirty="0" smtClean="0">
                <a:effectLst/>
              </a:rPr>
              <a:t>num1</a:t>
            </a:r>
            <a:r>
              <a:rPr lang="en-IN" dirty="0"/>
              <a:t> &lt; </a:t>
            </a:r>
            <a:r>
              <a:rPr lang="en-IN" dirty="0" smtClean="0">
                <a:effectLst/>
              </a:rPr>
              <a:t>num3</a:t>
            </a:r>
            <a:r>
              <a:rPr lang="en-IN" dirty="0"/>
              <a:t> </a:t>
            </a:r>
            <a:r>
              <a:rPr lang="en-IN" b="1" dirty="0"/>
              <a:t>then</a:t>
            </a:r>
            <a:r>
              <a:rPr lang="en-IN" dirty="0"/>
              <a:t> </a:t>
            </a:r>
            <a:endParaRPr lang="en-IN" dirty="0" smtClean="0"/>
          </a:p>
          <a:p>
            <a:r>
              <a:rPr lang="en-IN" dirty="0" err="1" smtClean="0">
                <a:effectLst/>
              </a:rPr>
              <a:t>dbms_output.put_line</a:t>
            </a:r>
            <a:r>
              <a:rPr lang="en-IN" dirty="0" smtClean="0">
                <a:effectLst/>
              </a:rPr>
              <a:t>(</a:t>
            </a:r>
            <a:r>
              <a:rPr lang="en-IN" dirty="0"/>
              <a:t>'num1 small num3 also'</a:t>
            </a:r>
            <a:r>
              <a:rPr lang="en-IN" dirty="0" smtClean="0">
                <a:effectLst/>
              </a:rPr>
              <a:t>);</a:t>
            </a:r>
            <a:r>
              <a:rPr lang="en-IN" dirty="0" smtClean="0"/>
              <a:t> </a:t>
            </a:r>
          </a:p>
          <a:p>
            <a:r>
              <a:rPr lang="en-IN" b="1" dirty="0" smtClean="0"/>
              <a:t>end</a:t>
            </a:r>
            <a:r>
              <a:rPr lang="en-IN" dirty="0" smtClean="0"/>
              <a:t> </a:t>
            </a:r>
            <a:r>
              <a:rPr lang="en-IN" b="1" dirty="0"/>
              <a:t>if</a:t>
            </a:r>
            <a:r>
              <a:rPr lang="en-IN" dirty="0" smtClean="0">
                <a:effectLst/>
              </a:rPr>
              <a:t>;</a:t>
            </a:r>
            <a:r>
              <a:rPr lang="en-IN" dirty="0" smtClean="0"/>
              <a:t> </a:t>
            </a:r>
          </a:p>
          <a:p>
            <a:r>
              <a:rPr lang="en-IN" b="1" dirty="0" smtClean="0"/>
              <a:t>end</a:t>
            </a:r>
            <a:r>
              <a:rPr lang="en-IN" dirty="0" smtClean="0"/>
              <a:t> </a:t>
            </a:r>
            <a:r>
              <a:rPr lang="en-IN" b="1" dirty="0"/>
              <a:t>if</a:t>
            </a:r>
            <a:r>
              <a:rPr lang="en-IN" dirty="0" smtClean="0">
                <a:effectLst/>
              </a:rPr>
              <a:t>;</a:t>
            </a:r>
            <a:r>
              <a:rPr lang="en-IN" dirty="0" smtClean="0"/>
              <a:t> </a:t>
            </a:r>
          </a:p>
          <a:p>
            <a:r>
              <a:rPr lang="en-IN" dirty="0" err="1" smtClean="0">
                <a:effectLst/>
              </a:rPr>
              <a:t>dbms_output.put_line</a:t>
            </a:r>
            <a:r>
              <a:rPr lang="en-IN" dirty="0" smtClean="0">
                <a:effectLst/>
              </a:rPr>
              <a:t>(</a:t>
            </a:r>
            <a:r>
              <a:rPr lang="en-IN" dirty="0"/>
              <a:t>'after end if'</a:t>
            </a:r>
            <a:r>
              <a:rPr lang="en-IN" dirty="0" smtClean="0">
                <a:effectLst/>
              </a:rPr>
              <a:t>);</a:t>
            </a:r>
            <a:r>
              <a:rPr lang="en-IN" dirty="0" smtClean="0"/>
              <a:t> </a:t>
            </a:r>
          </a:p>
          <a:p>
            <a:r>
              <a:rPr lang="en-IN" b="1" dirty="0" smtClean="0"/>
              <a:t>end</a:t>
            </a:r>
            <a:r>
              <a:rPr lang="en-IN" dirty="0" smtClean="0">
                <a:effectLst/>
              </a:rPr>
              <a:t>;</a:t>
            </a:r>
          </a:p>
          <a:p>
            <a:endParaRPr lang="en-IN" dirty="0"/>
          </a:p>
          <a:p>
            <a:pPr fontAlgn="base"/>
            <a:r>
              <a:rPr lang="en-US" b="1" dirty="0"/>
              <a:t>Output</a:t>
            </a:r>
            <a:r>
              <a:rPr lang="en-US" dirty="0"/>
              <a:t>:-</a:t>
            </a:r>
          </a:p>
          <a:p>
            <a:r>
              <a:rPr lang="en-US" dirty="0" smtClean="0">
                <a:effectLst/>
              </a:rPr>
              <a:t>num1 small num2</a:t>
            </a:r>
            <a:r>
              <a:rPr lang="en-US" dirty="0" smtClean="0"/>
              <a:t/>
            </a:r>
            <a:br>
              <a:rPr lang="en-US" dirty="0" smtClean="0"/>
            </a:br>
            <a:r>
              <a:rPr lang="en-US" dirty="0" smtClean="0">
                <a:effectLst/>
              </a:rPr>
              <a:t>num1 small num3 also</a:t>
            </a:r>
            <a:r>
              <a:rPr lang="en-US" dirty="0" smtClean="0"/>
              <a:t/>
            </a:r>
            <a:br>
              <a:rPr lang="en-US" dirty="0" smtClean="0"/>
            </a:br>
            <a:r>
              <a:rPr lang="en-US" dirty="0" smtClean="0">
                <a:effectLst/>
              </a:rPr>
              <a:t>after end if</a:t>
            </a:r>
            <a:endParaRPr lang="en-IN" dirty="0"/>
          </a:p>
        </p:txBody>
      </p:sp>
    </p:spTree>
    <p:extLst>
      <p:ext uri="{BB962C8B-B14F-4D97-AF65-F5344CB8AC3E}">
        <p14:creationId xmlns:p14="http://schemas.microsoft.com/office/powerpoint/2010/main" val="3948076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4624"/>
            <a:ext cx="9144000" cy="3970318"/>
          </a:xfrm>
          <a:prstGeom prst="rect">
            <a:avLst/>
          </a:prstGeom>
          <a:noFill/>
        </p:spPr>
        <p:txBody>
          <a:bodyPr wrap="square" rtlCol="0">
            <a:spAutoFit/>
          </a:bodyPr>
          <a:lstStyle/>
          <a:p>
            <a:pPr fontAlgn="base"/>
            <a:r>
              <a:rPr lang="en-US" b="1" dirty="0"/>
              <a:t>4. IF THEN ELSIF-THEN-ELSE Ladder</a:t>
            </a:r>
          </a:p>
          <a:p>
            <a:pPr fontAlgn="base"/>
            <a:r>
              <a:rPr lang="en-US" dirty="0"/>
              <a:t>Here, a user can decide among multiple options. The if then statements are executed from the top down. As soon as one of the conditions controlling the if is true, the statement associated with that if is executed, and the rest of the ladder is bypassed. If none of the conditions is true, then the final else statement will be executed. Syntax:-</a:t>
            </a:r>
          </a:p>
          <a:p>
            <a:r>
              <a:rPr lang="en-US" dirty="0" smtClean="0">
                <a:effectLst/>
              </a:rPr>
              <a:t>if (condition) then</a:t>
            </a:r>
            <a:r>
              <a:rPr lang="en-US" dirty="0" smtClean="0"/>
              <a:t/>
            </a:r>
            <a:br>
              <a:rPr lang="en-US" dirty="0" smtClean="0"/>
            </a:br>
            <a:r>
              <a:rPr lang="en-US" dirty="0" smtClean="0">
                <a:effectLst/>
              </a:rPr>
              <a:t>--statement</a:t>
            </a:r>
            <a:r>
              <a:rPr lang="en-US" dirty="0" smtClean="0"/>
              <a:t/>
            </a:r>
            <a:br>
              <a:rPr lang="en-US" dirty="0" smtClean="0"/>
            </a:br>
            <a:r>
              <a:rPr lang="en-US" dirty="0" err="1" smtClean="0">
                <a:effectLst/>
              </a:rPr>
              <a:t>elsif</a:t>
            </a:r>
            <a:r>
              <a:rPr lang="en-US" dirty="0" smtClean="0">
                <a:effectLst/>
              </a:rPr>
              <a:t> (condition) then</a:t>
            </a:r>
            <a:r>
              <a:rPr lang="en-US" dirty="0" smtClean="0"/>
              <a:t/>
            </a:r>
            <a:br>
              <a:rPr lang="en-US" dirty="0" smtClean="0"/>
            </a:br>
            <a:r>
              <a:rPr lang="en-US" dirty="0" smtClean="0">
                <a:effectLst/>
              </a:rPr>
              <a:t>--statement</a:t>
            </a:r>
            <a:r>
              <a:rPr lang="en-US" dirty="0" smtClean="0"/>
              <a:t/>
            </a:r>
            <a:br>
              <a:rPr lang="en-US" dirty="0" smtClean="0"/>
            </a:br>
            <a:r>
              <a:rPr lang="en-US" dirty="0" smtClean="0">
                <a:effectLst/>
              </a:rPr>
              <a:t>.</a:t>
            </a:r>
            <a:r>
              <a:rPr lang="en-US" dirty="0" smtClean="0"/>
              <a:t/>
            </a:r>
            <a:br>
              <a:rPr lang="en-US" dirty="0" smtClean="0"/>
            </a:br>
            <a:r>
              <a:rPr lang="en-US" dirty="0" smtClean="0">
                <a:effectLst/>
              </a:rPr>
              <a:t>.</a:t>
            </a:r>
            <a:r>
              <a:rPr lang="en-US" dirty="0" smtClean="0"/>
              <a:t/>
            </a:r>
            <a:br>
              <a:rPr lang="en-US" dirty="0" smtClean="0"/>
            </a:br>
            <a:r>
              <a:rPr lang="en-US" dirty="0" smtClean="0">
                <a:effectLst/>
              </a:rPr>
              <a:t>else</a:t>
            </a:r>
            <a:r>
              <a:rPr lang="en-US" dirty="0" smtClean="0"/>
              <a:t/>
            </a:r>
            <a:br>
              <a:rPr lang="en-US" dirty="0" smtClean="0"/>
            </a:br>
            <a:r>
              <a:rPr lang="en-US" dirty="0" smtClean="0">
                <a:effectLst/>
              </a:rPr>
              <a:t>--statement</a:t>
            </a:r>
            <a:r>
              <a:rPr lang="en-US" dirty="0" smtClean="0"/>
              <a:t/>
            </a:r>
            <a:br>
              <a:rPr lang="en-US" dirty="0" smtClean="0"/>
            </a:br>
            <a:r>
              <a:rPr lang="en-US" dirty="0" err="1" smtClean="0">
                <a:effectLst/>
              </a:rPr>
              <a:t>endif</a:t>
            </a:r>
            <a:endParaRPr lang="en-IN" dirty="0"/>
          </a:p>
        </p:txBody>
      </p:sp>
      <p:pic>
        <p:nvPicPr>
          <p:cNvPr id="10242" name="Picture 2" descr="https://media.geeksforgeeks.org/wp-content/cdn-uploads/if-else-if-lad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530945"/>
            <a:ext cx="3179063" cy="3327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5640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9036496" cy="5078313"/>
          </a:xfrm>
          <a:prstGeom prst="rect">
            <a:avLst/>
          </a:prstGeom>
          <a:noFill/>
        </p:spPr>
        <p:txBody>
          <a:bodyPr wrap="square" rtlCol="0">
            <a:spAutoFit/>
          </a:bodyPr>
          <a:lstStyle/>
          <a:p>
            <a:pPr fontAlgn="base"/>
            <a:r>
              <a:rPr lang="en-IN" b="1" dirty="0"/>
              <a:t>Example</a:t>
            </a:r>
            <a:r>
              <a:rPr lang="en-IN" dirty="0"/>
              <a:t>:- </a:t>
            </a:r>
          </a:p>
          <a:p>
            <a:pPr fontAlgn="base"/>
            <a:r>
              <a:rPr lang="en-IN" i="1" dirty="0"/>
              <a:t>-- </a:t>
            </a:r>
            <a:r>
              <a:rPr lang="en-IN" i="1" dirty="0" err="1"/>
              <a:t>pl</a:t>
            </a:r>
            <a:r>
              <a:rPr lang="en-IN" i="1" dirty="0"/>
              <a:t>/</a:t>
            </a:r>
            <a:r>
              <a:rPr lang="en-IN" i="1" dirty="0" err="1"/>
              <a:t>sql</a:t>
            </a:r>
            <a:r>
              <a:rPr lang="en-IN" i="1" dirty="0"/>
              <a:t> program to illustrate if-then-</a:t>
            </a:r>
            <a:r>
              <a:rPr lang="en-IN" i="1" dirty="0" err="1"/>
              <a:t>elif</a:t>
            </a:r>
            <a:r>
              <a:rPr lang="en-IN" i="1" dirty="0"/>
              <a:t>-then-else ladder</a:t>
            </a:r>
            <a:r>
              <a:rPr lang="en-IN" dirty="0"/>
              <a:t> </a:t>
            </a:r>
            <a:endParaRPr lang="en-IN" dirty="0" smtClean="0"/>
          </a:p>
          <a:p>
            <a:pPr fontAlgn="base"/>
            <a:r>
              <a:rPr lang="en-IN" b="1" dirty="0" smtClean="0"/>
              <a:t>declare</a:t>
            </a:r>
            <a:r>
              <a:rPr lang="en-IN" dirty="0" smtClean="0"/>
              <a:t> </a:t>
            </a:r>
          </a:p>
          <a:p>
            <a:pPr fontAlgn="base"/>
            <a:r>
              <a:rPr lang="en-IN" dirty="0" smtClean="0"/>
              <a:t>num1 </a:t>
            </a:r>
            <a:r>
              <a:rPr lang="en-IN" dirty="0"/>
              <a:t>number:= 10; </a:t>
            </a:r>
            <a:endParaRPr lang="en-IN" dirty="0" smtClean="0"/>
          </a:p>
          <a:p>
            <a:pPr fontAlgn="base"/>
            <a:r>
              <a:rPr lang="en-IN" dirty="0" smtClean="0"/>
              <a:t>num2 </a:t>
            </a:r>
            <a:r>
              <a:rPr lang="en-IN" dirty="0"/>
              <a:t>number:= 20; </a:t>
            </a:r>
            <a:endParaRPr lang="en-IN" dirty="0" smtClean="0"/>
          </a:p>
          <a:p>
            <a:pPr fontAlgn="base"/>
            <a:r>
              <a:rPr lang="en-IN" b="1" dirty="0" smtClean="0"/>
              <a:t>begin</a:t>
            </a:r>
            <a:r>
              <a:rPr lang="en-IN" dirty="0" smtClean="0"/>
              <a:t> </a:t>
            </a:r>
            <a:r>
              <a:rPr lang="en-IN" b="1" dirty="0"/>
              <a:t>if</a:t>
            </a:r>
            <a:r>
              <a:rPr lang="en-IN" dirty="0"/>
              <a:t> num1 &lt; num2 </a:t>
            </a:r>
            <a:r>
              <a:rPr lang="en-IN" b="1" dirty="0"/>
              <a:t>then</a:t>
            </a:r>
            <a:r>
              <a:rPr lang="en-IN" dirty="0"/>
              <a:t> </a:t>
            </a:r>
            <a:endParaRPr lang="en-IN" dirty="0" smtClean="0"/>
          </a:p>
          <a:p>
            <a:pPr fontAlgn="base"/>
            <a:r>
              <a:rPr lang="en-IN" dirty="0" err="1" smtClean="0"/>
              <a:t>dbms_output.put_line</a:t>
            </a:r>
            <a:r>
              <a:rPr lang="en-IN" dirty="0"/>
              <a:t>('num1 small'); </a:t>
            </a:r>
            <a:endParaRPr lang="en-IN" dirty="0" smtClean="0"/>
          </a:p>
          <a:p>
            <a:pPr fontAlgn="base"/>
            <a:r>
              <a:rPr lang="en-IN" dirty="0" smtClean="0"/>
              <a:t>ELSEIF </a:t>
            </a:r>
            <a:r>
              <a:rPr lang="en-IN" dirty="0"/>
              <a:t>num1 = num2 </a:t>
            </a:r>
            <a:r>
              <a:rPr lang="en-IN" b="1" dirty="0"/>
              <a:t>then</a:t>
            </a:r>
            <a:r>
              <a:rPr lang="en-IN" dirty="0"/>
              <a:t> </a:t>
            </a:r>
            <a:endParaRPr lang="en-IN" dirty="0" smtClean="0"/>
          </a:p>
          <a:p>
            <a:pPr fontAlgn="base"/>
            <a:r>
              <a:rPr lang="en-IN" dirty="0" err="1" smtClean="0"/>
              <a:t>dbms_output.put_line</a:t>
            </a:r>
            <a:r>
              <a:rPr lang="en-IN" dirty="0"/>
              <a:t>('both equal'); </a:t>
            </a:r>
            <a:endParaRPr lang="en-IN" dirty="0" smtClean="0"/>
          </a:p>
          <a:p>
            <a:pPr fontAlgn="base"/>
            <a:r>
              <a:rPr lang="en-IN" b="1" dirty="0" smtClean="0"/>
              <a:t>ELSE</a:t>
            </a:r>
            <a:r>
              <a:rPr lang="en-IN" dirty="0" smtClean="0"/>
              <a:t> </a:t>
            </a:r>
          </a:p>
          <a:p>
            <a:pPr fontAlgn="base"/>
            <a:r>
              <a:rPr lang="en-IN" dirty="0" err="1" smtClean="0"/>
              <a:t>dbms_output.put_line</a:t>
            </a:r>
            <a:r>
              <a:rPr lang="en-IN" dirty="0"/>
              <a:t>('num2 greater'); </a:t>
            </a:r>
            <a:endParaRPr lang="en-IN" dirty="0" smtClean="0"/>
          </a:p>
          <a:p>
            <a:pPr fontAlgn="base"/>
            <a:r>
              <a:rPr lang="en-IN" b="1" dirty="0" smtClean="0"/>
              <a:t>end</a:t>
            </a:r>
            <a:r>
              <a:rPr lang="en-IN" dirty="0" smtClean="0"/>
              <a:t> </a:t>
            </a:r>
            <a:r>
              <a:rPr lang="en-IN" b="1" dirty="0"/>
              <a:t>if</a:t>
            </a:r>
            <a:r>
              <a:rPr lang="en-IN" dirty="0"/>
              <a:t>; </a:t>
            </a:r>
            <a:endParaRPr lang="en-IN" dirty="0" smtClean="0"/>
          </a:p>
          <a:p>
            <a:pPr fontAlgn="base"/>
            <a:r>
              <a:rPr lang="en-IN" dirty="0" err="1" smtClean="0"/>
              <a:t>dbms_output.put_line</a:t>
            </a:r>
            <a:r>
              <a:rPr lang="en-IN" dirty="0"/>
              <a:t>('after end if'); </a:t>
            </a:r>
            <a:endParaRPr lang="en-IN" dirty="0" smtClean="0"/>
          </a:p>
          <a:p>
            <a:pPr fontAlgn="base"/>
            <a:r>
              <a:rPr lang="en-IN" b="1" smtClean="0"/>
              <a:t>end</a:t>
            </a:r>
            <a:r>
              <a:rPr lang="en-IN"/>
              <a:t>; </a:t>
            </a:r>
            <a:endParaRPr lang="en-IN" smtClean="0"/>
          </a:p>
          <a:p>
            <a:pPr fontAlgn="base"/>
            <a:endParaRPr lang="en-IN" dirty="0"/>
          </a:p>
          <a:p>
            <a:pPr fontAlgn="base"/>
            <a:r>
              <a:rPr lang="en-IN" b="1" dirty="0"/>
              <a:t>Output:-</a:t>
            </a:r>
            <a:endParaRPr lang="en-IN" dirty="0"/>
          </a:p>
          <a:p>
            <a:r>
              <a:rPr lang="en-IN" dirty="0" smtClean="0">
                <a:effectLst/>
              </a:rPr>
              <a:t>num1 small</a:t>
            </a:r>
            <a:r>
              <a:rPr lang="en-IN" dirty="0" smtClean="0"/>
              <a:t/>
            </a:r>
            <a:br>
              <a:rPr lang="en-IN" dirty="0" smtClean="0"/>
            </a:br>
            <a:r>
              <a:rPr lang="en-IN" dirty="0" smtClean="0">
                <a:effectLst/>
              </a:rPr>
              <a:t>after end if</a:t>
            </a:r>
            <a:endParaRPr lang="en-IN" dirty="0"/>
          </a:p>
        </p:txBody>
      </p:sp>
    </p:spTree>
    <p:extLst>
      <p:ext uri="{BB962C8B-B14F-4D97-AF65-F5344CB8AC3E}">
        <p14:creationId xmlns:p14="http://schemas.microsoft.com/office/powerpoint/2010/main" val="40465906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6858000" cy="3046988"/>
          </a:xfrm>
          <a:prstGeom prst="rect">
            <a:avLst/>
          </a:prstGeom>
          <a:noFill/>
        </p:spPr>
        <p:txBody>
          <a:bodyPr wrap="square" rtlCol="0">
            <a:spAutoFit/>
          </a:bodyPr>
          <a:lstStyle/>
          <a:p>
            <a:pPr fontAlgn="base"/>
            <a:r>
              <a:rPr lang="en-US" sz="1600" dirty="0">
                <a:latin typeface="Times New Roman" pitchFamily="18" charset="0"/>
                <a:cs typeface="Times New Roman" pitchFamily="18" charset="0"/>
              </a:rPr>
              <a:t>One of the key features in PL/SQL for controlling program flow is the </a:t>
            </a:r>
            <a:r>
              <a:rPr lang="en-US" sz="1600" b="1" dirty="0">
                <a:latin typeface="Times New Roman" pitchFamily="18" charset="0"/>
                <a:cs typeface="Times New Roman" pitchFamily="18" charset="0"/>
              </a:rPr>
              <a:t>LOOP</a:t>
            </a:r>
            <a:r>
              <a:rPr lang="en-US" sz="1600" dirty="0">
                <a:latin typeface="Times New Roman" pitchFamily="18" charset="0"/>
                <a:cs typeface="Times New Roman" pitchFamily="18" charset="0"/>
              </a:rPr>
              <a:t> statement. The </a:t>
            </a:r>
            <a:r>
              <a:rPr lang="en-US" sz="1600" b="1" dirty="0">
                <a:latin typeface="Times New Roman" pitchFamily="18" charset="0"/>
                <a:cs typeface="Times New Roman" pitchFamily="18" charset="0"/>
              </a:rPr>
              <a:t>LOOP</a:t>
            </a:r>
            <a:r>
              <a:rPr lang="en-US" sz="1600" dirty="0">
                <a:latin typeface="Times New Roman" pitchFamily="18" charset="0"/>
                <a:cs typeface="Times New Roman" pitchFamily="18" charset="0"/>
              </a:rPr>
              <a:t> statement is a feature of PL/SQL that allows you to repeatedly execute a block of code until a specified condition is satisfied.</a:t>
            </a:r>
          </a:p>
          <a:p>
            <a:pPr fontAlgn="base"/>
            <a:r>
              <a:rPr lang="en-US" sz="1600" b="1" dirty="0">
                <a:latin typeface="Times New Roman" pitchFamily="18" charset="0"/>
                <a:cs typeface="Times New Roman" pitchFamily="18" charset="0"/>
              </a:rPr>
              <a:t>Procedural Language/Structured Query Language (PL/SQL)</a:t>
            </a:r>
            <a:r>
              <a:rPr lang="en-US" sz="1600" dirty="0">
                <a:latin typeface="Times New Roman" pitchFamily="18" charset="0"/>
                <a:cs typeface="Times New Roman" pitchFamily="18" charset="0"/>
              </a:rPr>
              <a:t> provides a robust environment for database programming, allowing developers to create powerful and efficient code for Oracle databases.</a:t>
            </a:r>
          </a:p>
          <a:p>
            <a:pPr fontAlgn="base"/>
            <a:endParaRPr lang="en-US" sz="1600" dirty="0">
              <a:latin typeface="Times New Roman" pitchFamily="18" charset="0"/>
              <a:cs typeface="Times New Roman" pitchFamily="18" charset="0"/>
            </a:endParaRPr>
          </a:p>
          <a:p>
            <a:pPr fontAlgn="base"/>
            <a:r>
              <a:rPr lang="en-US" sz="1600" dirty="0">
                <a:latin typeface="Times New Roman" pitchFamily="18" charset="0"/>
                <a:cs typeface="Times New Roman" pitchFamily="18" charset="0"/>
              </a:rPr>
              <a:t>• Simple Loop</a:t>
            </a:r>
          </a:p>
          <a:p>
            <a:pPr fontAlgn="base"/>
            <a:r>
              <a:rPr lang="en-US" sz="1600" dirty="0">
                <a:latin typeface="Times New Roman" pitchFamily="18" charset="0"/>
                <a:cs typeface="Times New Roman" pitchFamily="18" charset="0"/>
              </a:rPr>
              <a:t>• While Loop</a:t>
            </a:r>
          </a:p>
          <a:p>
            <a:pPr fontAlgn="base"/>
            <a:r>
              <a:rPr lang="en-US" sz="1600" dirty="0">
                <a:latin typeface="Times New Roman" pitchFamily="18" charset="0"/>
                <a:cs typeface="Times New Roman" pitchFamily="18" charset="0"/>
              </a:rPr>
              <a:t>• For Loop</a:t>
            </a:r>
          </a:p>
          <a:p>
            <a:pPr fontAlgn="base"/>
            <a:endParaRPr lang="en-US" sz="1600"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p:txBody>
      </p:sp>
      <p:sp>
        <p:nvSpPr>
          <p:cNvPr id="7" name="Rectangle 6"/>
          <p:cNvSpPr/>
          <p:nvPr/>
        </p:nvSpPr>
        <p:spPr>
          <a:xfrm>
            <a:off x="381000" y="2971800"/>
            <a:ext cx="6414595" cy="3293209"/>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1) Simple Loop</a:t>
            </a:r>
          </a:p>
          <a:p>
            <a:r>
              <a:rPr lang="en-US" sz="1600" dirty="0">
                <a:latin typeface="Times New Roman" panose="02020603050405020304" pitchFamily="18" charset="0"/>
                <a:cs typeface="Times New Roman" panose="02020603050405020304" pitchFamily="18" charset="0"/>
              </a:rPr>
              <a:t>A Simple Loop is used when a set of statements is to be executed at least once before the loop terminates. An EXIT condition must be specified in the loop, otherwise the loop will get into an infinite number of iterations. When the EXIT condition is satisfied the process exits from the loop.</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General Syntax to write a Simple Loop is</a:t>
            </a:r>
          </a:p>
          <a:p>
            <a:r>
              <a:rPr lang="en-US" sz="1600" dirty="0">
                <a:latin typeface="Times New Roman" panose="02020603050405020304" pitchFamily="18" charset="0"/>
                <a:cs typeface="Times New Roman" panose="02020603050405020304" pitchFamily="18" charset="0"/>
              </a:rPr>
              <a:t>:</a:t>
            </a:r>
          </a:p>
          <a:p>
            <a:r>
              <a:rPr lang="en-US" sz="1600" dirty="0">
                <a:latin typeface="Times New Roman" panose="02020603050405020304" pitchFamily="18" charset="0"/>
                <a:cs typeface="Times New Roman" panose="02020603050405020304" pitchFamily="18" charset="0"/>
              </a:rPr>
              <a:t>LOOP </a:t>
            </a:r>
          </a:p>
          <a:p>
            <a:r>
              <a:rPr lang="en-US" sz="1600" dirty="0">
                <a:latin typeface="Times New Roman" panose="02020603050405020304" pitchFamily="18" charset="0"/>
                <a:cs typeface="Times New Roman" panose="02020603050405020304" pitchFamily="18" charset="0"/>
              </a:rPr>
              <a:t>   statements; </a:t>
            </a:r>
          </a:p>
          <a:p>
            <a:r>
              <a:rPr lang="en-US" sz="1600" dirty="0">
                <a:latin typeface="Times New Roman" panose="02020603050405020304" pitchFamily="18" charset="0"/>
                <a:cs typeface="Times New Roman" panose="02020603050405020304" pitchFamily="18" charset="0"/>
              </a:rPr>
              <a:t>   EXIT; </a:t>
            </a:r>
          </a:p>
          <a:p>
            <a:r>
              <a:rPr lang="en-US" sz="1600" dirty="0">
                <a:latin typeface="Times New Roman" panose="02020603050405020304" pitchFamily="18" charset="0"/>
                <a:cs typeface="Times New Roman" panose="02020603050405020304" pitchFamily="18" charset="0"/>
              </a:rPr>
              <a:t>   {or EXIT WHEN condition;}</a:t>
            </a:r>
          </a:p>
          <a:p>
            <a:r>
              <a:rPr lang="en-US" sz="1600" dirty="0">
                <a:latin typeface="Times New Roman" panose="02020603050405020304" pitchFamily="18" charset="0"/>
                <a:cs typeface="Times New Roman" panose="02020603050405020304" pitchFamily="18" charset="0"/>
              </a:rPr>
              <a:t>END LOOP; </a:t>
            </a:r>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3483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14014"/>
            <a:ext cx="6800850" cy="8956298"/>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These are the important steps to be followed while using Simple Loop.</a:t>
            </a: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1) </a:t>
            </a:r>
            <a:r>
              <a:rPr lang="en-US" sz="1600" dirty="0" err="1">
                <a:latin typeface="Times New Roman" panose="02020603050405020304" pitchFamily="18" charset="0"/>
                <a:cs typeface="Times New Roman" panose="02020603050405020304" pitchFamily="18" charset="0"/>
              </a:rPr>
              <a:t>Initialise</a:t>
            </a:r>
            <a:r>
              <a:rPr lang="en-US" sz="1600" dirty="0">
                <a:latin typeface="Times New Roman" panose="02020603050405020304" pitchFamily="18" charset="0"/>
                <a:cs typeface="Times New Roman" panose="02020603050405020304" pitchFamily="18" charset="0"/>
              </a:rPr>
              <a:t> a variable before the loop body.</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2) Increment the variable in the loop.</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3) Use a EXIT WHEN statement to exit from the Loop. </a:t>
            </a:r>
            <a:r>
              <a:rPr lang="en-US" sz="1600" dirty="0">
                <a:latin typeface="Times New Roman" panose="02020603050405020304" pitchFamily="18" charset="0"/>
                <a:cs typeface="Times New Roman" panose="02020603050405020304" pitchFamily="18" charset="0"/>
              </a:rPr>
              <a:t>If you use a EXIT statement without WHEN condition, the statements in the loop is executed only once</a:t>
            </a:r>
            <a:r>
              <a:rPr lang="en-US" sz="1600" dirty="0" smtClean="0">
                <a:latin typeface="Times New Roman" panose="02020603050405020304" pitchFamily="18" charset="0"/>
                <a:cs typeface="Times New Roman" panose="02020603050405020304" pitchFamily="18" charset="0"/>
              </a:rPr>
              <a:t>.</a:t>
            </a:r>
          </a:p>
          <a:p>
            <a:pPr fontAlgn="base"/>
            <a:endParaRPr lang="en-US" sz="1600" b="1" dirty="0" smtClean="0">
              <a:latin typeface="Times New Roman" pitchFamily="18" charset="0"/>
              <a:cs typeface="Times New Roman" pitchFamily="18" charset="0"/>
            </a:endParaRPr>
          </a:p>
          <a:p>
            <a:pPr fontAlgn="base"/>
            <a:r>
              <a:rPr lang="en-US" sz="1600" b="1" dirty="0" smtClean="0">
                <a:latin typeface="Times New Roman" pitchFamily="18" charset="0"/>
                <a:cs typeface="Times New Roman" pitchFamily="18" charset="0"/>
              </a:rPr>
              <a:t>DECLARE</a:t>
            </a: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fontAlgn="base"/>
            <a:r>
              <a:rPr lang="en-US" sz="1600" dirty="0">
                <a:latin typeface="Times New Roman" pitchFamily="18" charset="0"/>
                <a:cs typeface="Times New Roman" pitchFamily="18" charset="0"/>
              </a:rPr>
              <a:t>counter NUMBER := 1; </a:t>
            </a:r>
          </a:p>
          <a:p>
            <a:pPr fontAlgn="base"/>
            <a:r>
              <a:rPr lang="en-US" sz="1600" b="1" dirty="0">
                <a:latin typeface="Times New Roman" pitchFamily="18" charset="0"/>
                <a:cs typeface="Times New Roman" pitchFamily="18" charset="0"/>
              </a:rPr>
              <a:t>BEGIN</a:t>
            </a:r>
            <a:r>
              <a:rPr lang="en-US" sz="1600" dirty="0">
                <a:latin typeface="Times New Roman" pitchFamily="18" charset="0"/>
                <a:cs typeface="Times New Roman" pitchFamily="18" charset="0"/>
              </a:rPr>
              <a:t> </a:t>
            </a:r>
          </a:p>
          <a:p>
            <a:pPr fontAlgn="base"/>
            <a:r>
              <a:rPr lang="en-US" sz="1600" dirty="0">
                <a:latin typeface="Times New Roman" pitchFamily="18" charset="0"/>
                <a:cs typeface="Times New Roman" pitchFamily="18" charset="0"/>
              </a:rPr>
              <a:t>LOOP DBMS_OUTPUT.PUT_LINE('This is iteration number ' || counter); </a:t>
            </a:r>
          </a:p>
          <a:p>
            <a:pPr fontAlgn="base"/>
            <a:r>
              <a:rPr lang="en-US" sz="1600" dirty="0">
                <a:latin typeface="Times New Roman" pitchFamily="18" charset="0"/>
                <a:cs typeface="Times New Roman" pitchFamily="18" charset="0"/>
              </a:rPr>
              <a:t>IF counter = 3 </a:t>
            </a:r>
            <a:r>
              <a:rPr lang="en-US" sz="1600" b="1" dirty="0">
                <a:latin typeface="Times New Roman" pitchFamily="18" charset="0"/>
                <a:cs typeface="Times New Roman" pitchFamily="18" charset="0"/>
              </a:rPr>
              <a:t>THEN</a:t>
            </a:r>
            <a:r>
              <a:rPr lang="en-US" sz="1600" dirty="0">
                <a:latin typeface="Times New Roman" pitchFamily="18" charset="0"/>
                <a:cs typeface="Times New Roman" pitchFamily="18" charset="0"/>
              </a:rPr>
              <a:t> </a:t>
            </a:r>
          </a:p>
          <a:p>
            <a:pPr fontAlgn="base"/>
            <a:r>
              <a:rPr lang="en-US" sz="1600" b="1" dirty="0">
                <a:latin typeface="Times New Roman" pitchFamily="18" charset="0"/>
                <a:cs typeface="Times New Roman" pitchFamily="18" charset="0"/>
              </a:rPr>
              <a:t>EXIT</a:t>
            </a:r>
            <a:r>
              <a:rPr lang="en-US" sz="1600" dirty="0">
                <a:latin typeface="Times New Roman" pitchFamily="18" charset="0"/>
                <a:cs typeface="Times New Roman" pitchFamily="18" charset="0"/>
              </a:rPr>
              <a:t>; </a:t>
            </a:r>
          </a:p>
          <a:p>
            <a:pPr fontAlgn="base"/>
            <a:r>
              <a:rPr lang="en-US" sz="1600" b="1" dirty="0">
                <a:latin typeface="Times New Roman" pitchFamily="18" charset="0"/>
                <a:cs typeface="Times New Roman" pitchFamily="18" charset="0"/>
              </a:rPr>
              <a:t>END </a:t>
            </a:r>
            <a:r>
              <a:rPr lang="en-US" sz="1600" dirty="0">
                <a:latin typeface="Times New Roman" pitchFamily="18" charset="0"/>
                <a:cs typeface="Times New Roman" pitchFamily="18" charset="0"/>
              </a:rPr>
              <a:t>IF; </a:t>
            </a:r>
          </a:p>
          <a:p>
            <a:pPr fontAlgn="base"/>
            <a:r>
              <a:rPr lang="en-US" sz="1600" dirty="0">
                <a:latin typeface="Times New Roman" pitchFamily="18" charset="0"/>
                <a:cs typeface="Times New Roman" pitchFamily="18" charset="0"/>
              </a:rPr>
              <a:t>counter := counter + 1; </a:t>
            </a:r>
          </a:p>
          <a:p>
            <a:pPr fontAlgn="base"/>
            <a:r>
              <a:rPr lang="en-US" sz="1600" b="1" dirty="0">
                <a:latin typeface="Times New Roman" pitchFamily="18" charset="0"/>
                <a:cs typeface="Times New Roman" pitchFamily="18" charset="0"/>
              </a:rPr>
              <a:t>END </a:t>
            </a:r>
            <a:r>
              <a:rPr lang="en-US" sz="1600" dirty="0">
                <a:latin typeface="Times New Roman" pitchFamily="18" charset="0"/>
                <a:cs typeface="Times New Roman" pitchFamily="18" charset="0"/>
              </a:rPr>
              <a:t>LOOP; </a:t>
            </a:r>
          </a:p>
          <a:p>
            <a:pPr fontAlgn="base"/>
            <a:r>
              <a:rPr lang="en-US" sz="1600" b="1" dirty="0">
                <a:latin typeface="Times New Roman" pitchFamily="18" charset="0"/>
                <a:cs typeface="Times New Roman" pitchFamily="18" charset="0"/>
              </a:rPr>
              <a:t>END</a:t>
            </a:r>
            <a:r>
              <a:rPr lang="en-US" sz="1600" dirty="0">
                <a:latin typeface="Times New Roman" pitchFamily="18" charset="0"/>
                <a:cs typeface="Times New Roman" pitchFamily="18" charset="0"/>
              </a:rPr>
              <a:t>; /</a:t>
            </a:r>
          </a:p>
          <a:p>
            <a:pPr fontAlgn="base"/>
            <a:endParaRPr lang="en-US" sz="1600" b="1" dirty="0">
              <a:latin typeface="Times New Roman" pitchFamily="18" charset="0"/>
              <a:cs typeface="Times New Roman" pitchFamily="18" charset="0"/>
            </a:endParaRPr>
          </a:p>
          <a:p>
            <a:pPr fontAlgn="base"/>
            <a:r>
              <a:rPr lang="en-US" sz="1600" b="1" dirty="0">
                <a:latin typeface="Times New Roman" pitchFamily="18" charset="0"/>
                <a:cs typeface="Times New Roman" pitchFamily="18" charset="0"/>
              </a:rPr>
              <a:t>Output:</a:t>
            </a:r>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Statement processed. </a:t>
            </a:r>
          </a:p>
          <a:p>
            <a:r>
              <a:rPr lang="en-US" sz="1600" dirty="0">
                <a:latin typeface="Times New Roman" pitchFamily="18" charset="0"/>
                <a:cs typeface="Times New Roman" pitchFamily="18" charset="0"/>
              </a:rPr>
              <a:t>This is iteration number 1 T</a:t>
            </a:r>
          </a:p>
          <a:p>
            <a:r>
              <a:rPr lang="en-US" sz="1600" dirty="0">
                <a:latin typeface="Times New Roman" pitchFamily="18" charset="0"/>
                <a:cs typeface="Times New Roman" pitchFamily="18" charset="0"/>
              </a:rPr>
              <a:t>his is iteration number 2 </a:t>
            </a:r>
          </a:p>
          <a:p>
            <a:r>
              <a:rPr lang="en-US" sz="1600" dirty="0">
                <a:latin typeface="Times New Roman" pitchFamily="18" charset="0"/>
                <a:cs typeface="Times New Roman" pitchFamily="18" charset="0"/>
              </a:rPr>
              <a:t>This is iteration number 3</a:t>
            </a:r>
          </a:p>
          <a:p>
            <a:endParaRPr lang="en-US" sz="1600" dirty="0">
              <a:latin typeface="Times New Roman" pitchFamily="18" charset="0"/>
              <a:cs typeface="Times New Roman" pitchFamily="18" charset="0"/>
            </a:endParaRPr>
          </a:p>
          <a:p>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17557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839200" cy="4832092"/>
          </a:xfrm>
          <a:prstGeom prst="rect">
            <a:avLst/>
          </a:prstGeom>
          <a:noFill/>
        </p:spPr>
        <p:txBody>
          <a:bodyPr wrap="square" rtlCol="0">
            <a:spAutoFit/>
          </a:bodyPr>
          <a:lstStyle/>
          <a:p>
            <a:pPr fontAlgn="base"/>
            <a:r>
              <a:rPr lang="en-US" sz="1400" b="1" dirty="0">
                <a:latin typeface="Times New Roman" pitchFamily="18" charset="0"/>
                <a:cs typeface="Times New Roman" pitchFamily="18" charset="0"/>
              </a:rPr>
              <a:t>DECLARE</a:t>
            </a:r>
            <a:r>
              <a:rPr lang="en-US" sz="1400" dirty="0">
                <a:latin typeface="Times New Roman" pitchFamily="18" charset="0"/>
                <a:cs typeface="Times New Roman" pitchFamily="18" charset="0"/>
              </a:rPr>
              <a:t> </a:t>
            </a:r>
          </a:p>
          <a:p>
            <a:pPr fontAlgn="base"/>
            <a:r>
              <a:rPr lang="en-US" sz="1400" dirty="0">
                <a:latin typeface="Times New Roman" pitchFamily="18" charset="0"/>
                <a:cs typeface="Times New Roman" pitchFamily="18" charset="0"/>
              </a:rPr>
              <a:t>counter NUMBER := 1;</a:t>
            </a:r>
          </a:p>
          <a:p>
            <a:pPr fontAlgn="base"/>
            <a:r>
              <a:rPr lang="en-US" sz="1400" dirty="0">
                <a:latin typeface="Times New Roman" pitchFamily="18" charset="0"/>
                <a:cs typeface="Times New Roman" pitchFamily="18" charset="0"/>
              </a:rPr>
              <a:t> -- Initialization of the counter variable </a:t>
            </a:r>
            <a:endParaRPr lang="en-US" sz="1400" b="1" dirty="0">
              <a:latin typeface="Times New Roman" pitchFamily="18" charset="0"/>
              <a:cs typeface="Times New Roman" pitchFamily="18" charset="0"/>
            </a:endParaRPr>
          </a:p>
          <a:p>
            <a:pPr fontAlgn="base"/>
            <a:r>
              <a:rPr lang="en-US" sz="1400" b="1" dirty="0">
                <a:latin typeface="Times New Roman" pitchFamily="18" charset="0"/>
                <a:cs typeface="Times New Roman" pitchFamily="18" charset="0"/>
              </a:rPr>
              <a:t>BEGIN</a:t>
            </a:r>
            <a:r>
              <a:rPr lang="en-US" sz="1400" dirty="0">
                <a:latin typeface="Times New Roman" pitchFamily="18" charset="0"/>
                <a:cs typeface="Times New Roman" pitchFamily="18" charset="0"/>
              </a:rPr>
              <a:t> </a:t>
            </a:r>
          </a:p>
          <a:p>
            <a:pPr fontAlgn="base"/>
            <a:r>
              <a:rPr lang="en-US" sz="1400" dirty="0">
                <a:latin typeface="Times New Roman" pitchFamily="18" charset="0"/>
                <a:cs typeface="Times New Roman" pitchFamily="18" charset="0"/>
              </a:rPr>
              <a:t>-- Loop that prints “PLSQL" five times LOOP </a:t>
            </a:r>
          </a:p>
          <a:p>
            <a:pPr fontAlgn="base"/>
            <a:r>
              <a:rPr lang="en-US" sz="1400" dirty="0">
                <a:latin typeface="Times New Roman" pitchFamily="18" charset="0"/>
                <a:cs typeface="Times New Roman" pitchFamily="18" charset="0"/>
              </a:rPr>
              <a:t>DBMS_OUTPUT.PUT_LINE(PLSQL '); </a:t>
            </a:r>
          </a:p>
          <a:p>
            <a:pPr fontAlgn="base"/>
            <a:r>
              <a:rPr lang="en-US" sz="1400" dirty="0">
                <a:latin typeface="Times New Roman" pitchFamily="18" charset="0"/>
                <a:cs typeface="Times New Roman" pitchFamily="18" charset="0"/>
              </a:rPr>
              <a:t>counter := counter + 1; </a:t>
            </a:r>
          </a:p>
          <a:p>
            <a:pPr fontAlgn="base"/>
            <a:r>
              <a:rPr lang="en-US" sz="1400" dirty="0">
                <a:latin typeface="Times New Roman" pitchFamily="18" charset="0"/>
                <a:cs typeface="Times New Roman" pitchFamily="18" charset="0"/>
              </a:rPr>
              <a:t>-- Increment the counter </a:t>
            </a:r>
          </a:p>
          <a:p>
            <a:pPr fontAlgn="base"/>
            <a:r>
              <a:rPr lang="en-US" sz="1400" dirty="0">
                <a:latin typeface="Times New Roman" pitchFamily="18" charset="0"/>
                <a:cs typeface="Times New Roman" pitchFamily="18" charset="0"/>
              </a:rPr>
              <a:t>EXIT </a:t>
            </a:r>
            <a:r>
              <a:rPr lang="en-US" sz="1400" b="1" dirty="0">
                <a:latin typeface="Times New Roman" pitchFamily="18" charset="0"/>
                <a:cs typeface="Times New Roman" pitchFamily="18" charset="0"/>
              </a:rPr>
              <a:t>WHEN </a:t>
            </a:r>
            <a:r>
              <a:rPr lang="en-US" sz="1400" dirty="0">
                <a:latin typeface="Times New Roman" pitchFamily="18" charset="0"/>
                <a:cs typeface="Times New Roman" pitchFamily="18" charset="0"/>
              </a:rPr>
              <a:t>counter &gt; 5; </a:t>
            </a:r>
          </a:p>
          <a:p>
            <a:pPr fontAlgn="base"/>
            <a:r>
              <a:rPr lang="en-US" sz="1400" dirty="0">
                <a:latin typeface="Times New Roman" pitchFamily="18" charset="0"/>
                <a:cs typeface="Times New Roman" pitchFamily="18" charset="0"/>
              </a:rPr>
              <a:t>-- Exit the loop when counter exceeds 5 </a:t>
            </a:r>
          </a:p>
          <a:p>
            <a:pPr fontAlgn="base"/>
            <a:r>
              <a:rPr lang="en-US" sz="1400" b="1" dirty="0">
                <a:latin typeface="Times New Roman" pitchFamily="18" charset="0"/>
                <a:cs typeface="Times New Roman" pitchFamily="18" charset="0"/>
              </a:rPr>
              <a:t>END </a:t>
            </a:r>
            <a:r>
              <a:rPr lang="en-US" sz="1400" dirty="0">
                <a:latin typeface="Times New Roman" pitchFamily="18" charset="0"/>
                <a:cs typeface="Times New Roman" pitchFamily="18" charset="0"/>
              </a:rPr>
              <a:t>LOOP; </a:t>
            </a:r>
          </a:p>
          <a:p>
            <a:pPr fontAlgn="base"/>
            <a:r>
              <a:rPr lang="en-US" sz="1400" b="1" dirty="0">
                <a:latin typeface="Times New Roman" pitchFamily="18" charset="0"/>
                <a:cs typeface="Times New Roman" pitchFamily="18" charset="0"/>
              </a:rPr>
              <a:t>END</a:t>
            </a:r>
            <a:r>
              <a:rPr lang="en-US" sz="1400" dirty="0">
                <a:latin typeface="Times New Roman" pitchFamily="18" charset="0"/>
                <a:cs typeface="Times New Roman" pitchFamily="18" charset="0"/>
              </a:rPr>
              <a:t>; </a:t>
            </a:r>
          </a:p>
          <a:p>
            <a:pPr fontAlgn="base"/>
            <a:r>
              <a:rPr lang="en-US" sz="1400" dirty="0">
                <a:latin typeface="Times New Roman" pitchFamily="18" charset="0"/>
                <a:cs typeface="Times New Roman" pitchFamily="18" charset="0"/>
              </a:rPr>
              <a:t>/</a:t>
            </a:r>
          </a:p>
          <a:p>
            <a:pPr fontAlgn="base"/>
            <a:endParaRPr lang="en-US" sz="1400" dirty="0">
              <a:latin typeface="Times New Roman" pitchFamily="18" charset="0"/>
              <a:cs typeface="Times New Roman" pitchFamily="18" charset="0"/>
            </a:endParaRPr>
          </a:p>
          <a:p>
            <a:pPr fontAlgn="base"/>
            <a:r>
              <a:rPr lang="en-US" sz="1400" b="1" dirty="0">
                <a:latin typeface="Times New Roman" pitchFamily="18" charset="0"/>
                <a:cs typeface="Times New Roman" pitchFamily="18" charset="0"/>
              </a:rPr>
              <a:t>Output:</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Statement processed. </a:t>
            </a:r>
          </a:p>
          <a:p>
            <a:r>
              <a:rPr lang="en-US" sz="1400" dirty="0">
                <a:latin typeface="Times New Roman" pitchFamily="18" charset="0"/>
                <a:cs typeface="Times New Roman" pitchFamily="18" charset="0"/>
              </a:rPr>
              <a:t>PLSQL</a:t>
            </a:r>
          </a:p>
          <a:p>
            <a:r>
              <a:rPr lang="en-US" sz="1400" dirty="0">
                <a:latin typeface="Times New Roman" pitchFamily="18" charset="0"/>
                <a:cs typeface="Times New Roman" pitchFamily="18" charset="0"/>
              </a:rPr>
              <a:t>PLSQL</a:t>
            </a:r>
          </a:p>
          <a:p>
            <a:r>
              <a:rPr lang="en-US" sz="1400" dirty="0">
                <a:latin typeface="Times New Roman" pitchFamily="18" charset="0"/>
                <a:cs typeface="Times New Roman" pitchFamily="18" charset="0"/>
              </a:rPr>
              <a:t>PLSQL</a:t>
            </a:r>
          </a:p>
          <a:p>
            <a:r>
              <a:rPr lang="en-US" sz="1400" dirty="0">
                <a:latin typeface="Times New Roman" pitchFamily="18" charset="0"/>
                <a:cs typeface="Times New Roman" pitchFamily="18" charset="0"/>
              </a:rPr>
              <a:t>PLSQL</a:t>
            </a:r>
          </a:p>
          <a:p>
            <a:r>
              <a:rPr lang="en-US" sz="1400" dirty="0">
                <a:latin typeface="Times New Roman" pitchFamily="18" charset="0"/>
                <a:cs typeface="Times New Roman" pitchFamily="18" charset="0"/>
              </a:rPr>
              <a:t>PLSQL</a:t>
            </a:r>
          </a:p>
          <a:p>
            <a:endParaRPr lang="en-IN" sz="1400" dirty="0"/>
          </a:p>
        </p:txBody>
      </p:sp>
    </p:spTree>
    <p:extLst>
      <p:ext uri="{BB962C8B-B14F-4D97-AF65-F5344CB8AC3E}">
        <p14:creationId xmlns:p14="http://schemas.microsoft.com/office/powerpoint/2010/main" val="3634161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928992" cy="3416320"/>
          </a:xfrm>
          <a:prstGeom prst="rect">
            <a:avLst/>
          </a:prstGeom>
          <a:noFill/>
        </p:spPr>
        <p:txBody>
          <a:bodyPr wrap="square" rtlCol="0">
            <a:spAutoFit/>
          </a:bodyPr>
          <a:lstStyle/>
          <a:p>
            <a:pPr fontAlgn="base"/>
            <a:r>
              <a:rPr lang="en-US" b="1" dirty="0"/>
              <a:t>Features of PL/SQL</a:t>
            </a:r>
          </a:p>
          <a:p>
            <a:pPr fontAlgn="base"/>
            <a:r>
              <a:rPr lang="en-US" dirty="0"/>
              <a:t>PL/SQL is basically a procedural language, which provides the functionality of decision-making, iteration, and many more features of procedural programming languages.</a:t>
            </a:r>
          </a:p>
          <a:p>
            <a:pPr fontAlgn="base"/>
            <a:r>
              <a:rPr lang="en-US" dirty="0"/>
              <a:t>PL/SQL can execute a number of queries in one block using single command.</a:t>
            </a:r>
          </a:p>
          <a:p>
            <a:pPr fontAlgn="base"/>
            <a:r>
              <a:rPr lang="en-US" dirty="0"/>
              <a:t>One can create a PL/SQL unit such as procedures, functions, packages, triggers, and types, which are stored in the database for reuse by applications.</a:t>
            </a:r>
          </a:p>
          <a:p>
            <a:pPr fontAlgn="base"/>
            <a:r>
              <a:rPr lang="en-US" dirty="0"/>
              <a:t>PL/SQL provides a feature to handle the exception which occurs in PL/SQL block known as exception handling block.</a:t>
            </a:r>
          </a:p>
          <a:p>
            <a:pPr fontAlgn="base"/>
            <a:r>
              <a:rPr lang="en-US" dirty="0"/>
              <a:t>Applications written in PL/SQL are portable to computer hardware or operating system where Oracle is operational.</a:t>
            </a:r>
          </a:p>
          <a:p>
            <a:pPr fontAlgn="base"/>
            <a:r>
              <a:rPr lang="en-US" dirty="0"/>
              <a:t>PL/SQL Offers extensive error checking.</a:t>
            </a:r>
          </a:p>
          <a:p>
            <a:endParaRPr lang="en-IN" dirty="0"/>
          </a:p>
        </p:txBody>
      </p:sp>
    </p:spTree>
    <p:extLst>
      <p:ext uri="{BB962C8B-B14F-4D97-AF65-F5344CB8AC3E}">
        <p14:creationId xmlns:p14="http://schemas.microsoft.com/office/powerpoint/2010/main" val="9424153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76200"/>
            <a:ext cx="8915400" cy="7171194"/>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2) While Loop</a:t>
            </a:r>
          </a:p>
          <a:p>
            <a:r>
              <a:rPr lang="en-US" sz="1200" dirty="0">
                <a:latin typeface="Times New Roman" panose="02020603050405020304" pitchFamily="18" charset="0"/>
                <a:cs typeface="Times New Roman" panose="02020603050405020304" pitchFamily="18" charset="0"/>
              </a:rPr>
              <a:t>A WHILE LOOP is used when a set of statements has to be executed as long as a condition is true. The condition is evaluated at the beginning of each iteration. The iteration continues until the condition becomes false.</a:t>
            </a:r>
          </a:p>
          <a:p>
            <a:r>
              <a:rPr lang="en-US" sz="1200" dirty="0">
                <a:latin typeface="Times New Roman" panose="02020603050405020304" pitchFamily="18" charset="0"/>
                <a:cs typeface="Times New Roman" panose="02020603050405020304" pitchFamily="18" charset="0"/>
              </a:rPr>
              <a:t>The General Syntax to write a WHILE LOOP is</a:t>
            </a:r>
            <a:r>
              <a:rPr lang="en-US" sz="1200" dirty="0" smtClean="0">
                <a:latin typeface="Times New Roman" panose="02020603050405020304" pitchFamily="18" charset="0"/>
                <a:cs typeface="Times New Roman" panose="02020603050405020304" pitchFamily="18" charset="0"/>
              </a:rPr>
              <a:t>:</a:t>
            </a:r>
            <a:endParaRPr lang="en-US" sz="1200" dirty="0">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en-US" sz="1200" i="1" dirty="0">
                <a:solidFill>
                  <a:srgbClr val="CC3333"/>
                </a:solidFill>
                <a:latin typeface="Times New Roman" panose="02020603050405020304" pitchFamily="18" charset="0"/>
                <a:cs typeface="Times New Roman" panose="02020603050405020304" pitchFamily="18" charset="0"/>
              </a:rPr>
              <a:t>WHILE &lt;condition&gt; LOOP </a:t>
            </a:r>
          </a:p>
          <a:p>
            <a:pPr eaLnBrk="0" fontAlgn="base" hangingPunct="0">
              <a:spcBef>
                <a:spcPct val="0"/>
              </a:spcBef>
              <a:spcAft>
                <a:spcPct val="0"/>
              </a:spcAft>
            </a:pPr>
            <a:r>
              <a:rPr lang="en-US" altLang="en-US" sz="1200" i="1" dirty="0">
                <a:solidFill>
                  <a:srgbClr val="CC3333"/>
                </a:solidFill>
                <a:latin typeface="Times New Roman" panose="02020603050405020304" pitchFamily="18" charset="0"/>
                <a:cs typeface="Times New Roman" panose="02020603050405020304" pitchFamily="18" charset="0"/>
              </a:rPr>
              <a:t>statements; </a:t>
            </a:r>
          </a:p>
          <a:p>
            <a:pPr eaLnBrk="0" fontAlgn="base" hangingPunct="0">
              <a:spcBef>
                <a:spcPct val="0"/>
              </a:spcBef>
              <a:spcAft>
                <a:spcPct val="0"/>
              </a:spcAft>
            </a:pPr>
            <a:r>
              <a:rPr lang="en-US" altLang="en-US" sz="1200" i="1" dirty="0">
                <a:solidFill>
                  <a:srgbClr val="CC3333"/>
                </a:solidFill>
                <a:latin typeface="Times New Roman" panose="02020603050405020304" pitchFamily="18" charset="0"/>
                <a:cs typeface="Times New Roman" panose="02020603050405020304" pitchFamily="18" charset="0"/>
              </a:rPr>
              <a:t>END LOOP; </a:t>
            </a:r>
            <a:endParaRPr lang="en-US" altLang="en-US" sz="1200" i="1" dirty="0" smtClean="0">
              <a:solidFill>
                <a:srgbClr val="CC3333"/>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endParaRPr lang="en-US" altLang="en-US" sz="1200" i="1" dirty="0" smtClean="0">
              <a:solidFill>
                <a:srgbClr val="CC3333"/>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sz="1200" dirty="0">
                <a:latin typeface="Times New Roman" panose="02020603050405020304" pitchFamily="18" charset="0"/>
                <a:cs typeface="Times New Roman" panose="02020603050405020304" pitchFamily="18" charset="0"/>
              </a:rPr>
              <a:t>Important steps to follow when executing a while loop:</a:t>
            </a: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1) </a:t>
            </a:r>
            <a:r>
              <a:rPr lang="en-US" sz="1200" dirty="0" err="1">
                <a:latin typeface="Times New Roman" panose="02020603050405020304" pitchFamily="18" charset="0"/>
                <a:cs typeface="Times New Roman" panose="02020603050405020304" pitchFamily="18" charset="0"/>
              </a:rPr>
              <a:t>Initialise</a:t>
            </a:r>
            <a:r>
              <a:rPr lang="en-US" sz="1200" dirty="0">
                <a:latin typeface="Times New Roman" panose="02020603050405020304" pitchFamily="18" charset="0"/>
                <a:cs typeface="Times New Roman" panose="02020603050405020304" pitchFamily="18" charset="0"/>
              </a:rPr>
              <a:t> a variable before the loop body.</a:t>
            </a: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2) Increment the variable in the loop.</a:t>
            </a: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3) EXIT WHEN statement and EXIT statements can be used in while loops but it's not done </a:t>
            </a:r>
            <a:r>
              <a:rPr lang="en-US" sz="1200" dirty="0" err="1">
                <a:latin typeface="Times New Roman" panose="02020603050405020304" pitchFamily="18" charset="0"/>
                <a:cs typeface="Times New Roman" panose="02020603050405020304" pitchFamily="18" charset="0"/>
              </a:rPr>
              <a:t>oftenly</a:t>
            </a:r>
            <a:r>
              <a:rPr lang="en-US" sz="1200" dirty="0">
                <a:latin typeface="Times New Roman" panose="02020603050405020304" pitchFamily="18" charset="0"/>
                <a:cs typeface="Times New Roman" panose="02020603050405020304" pitchFamily="18" charset="0"/>
              </a:rPr>
              <a:t>.</a:t>
            </a:r>
          </a:p>
          <a:p>
            <a:pPr eaLnBrk="0" fontAlgn="base" hangingPunct="0">
              <a:spcBef>
                <a:spcPct val="0"/>
              </a:spcBef>
              <a:spcAft>
                <a:spcPct val="0"/>
              </a:spcAft>
            </a:pPr>
            <a:endParaRPr lang="en-US" altLang="en-US" sz="16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DECLARE  </a:t>
            </a:r>
          </a:p>
          <a:p>
            <a:r>
              <a:rPr lang="en-US" sz="1200" dirty="0" err="1">
                <a:latin typeface="Times New Roman" panose="02020603050405020304" pitchFamily="18" charset="0"/>
                <a:cs typeface="Times New Roman" panose="02020603050405020304" pitchFamily="18" charset="0"/>
              </a:rPr>
              <a:t>i</a:t>
            </a:r>
            <a:r>
              <a:rPr lang="en-US" sz="1200" dirty="0">
                <a:latin typeface="Times New Roman" panose="02020603050405020304" pitchFamily="18" charset="0"/>
                <a:cs typeface="Times New Roman" panose="02020603050405020304" pitchFamily="18" charset="0"/>
              </a:rPr>
              <a:t> INTEGER := 1;  </a:t>
            </a:r>
          </a:p>
          <a:p>
            <a:r>
              <a:rPr lang="en-US" sz="1200" dirty="0">
                <a:latin typeface="Times New Roman" panose="02020603050405020304" pitchFamily="18" charset="0"/>
                <a:cs typeface="Times New Roman" panose="02020603050405020304" pitchFamily="18" charset="0"/>
              </a:rPr>
              <a:t>BEGIN  </a:t>
            </a:r>
          </a:p>
          <a:p>
            <a:r>
              <a:rPr lang="en-US" sz="1200" dirty="0">
                <a:latin typeface="Times New Roman" panose="02020603050405020304" pitchFamily="18" charset="0"/>
                <a:cs typeface="Times New Roman" panose="02020603050405020304" pitchFamily="18" charset="0"/>
              </a:rPr>
              <a:t>WHILE </a:t>
            </a:r>
            <a:r>
              <a:rPr lang="en-US" sz="1200" dirty="0" err="1">
                <a:latin typeface="Times New Roman" panose="02020603050405020304" pitchFamily="18" charset="0"/>
                <a:cs typeface="Times New Roman" panose="02020603050405020304" pitchFamily="18" charset="0"/>
              </a:rPr>
              <a:t>i</a:t>
            </a:r>
            <a:r>
              <a:rPr lang="en-US" sz="1200" dirty="0">
                <a:latin typeface="Times New Roman" panose="02020603050405020304" pitchFamily="18" charset="0"/>
                <a:cs typeface="Times New Roman" panose="02020603050405020304" pitchFamily="18" charset="0"/>
              </a:rPr>
              <a:t> &lt;= 10 LOOP  </a:t>
            </a:r>
          </a:p>
          <a:p>
            <a:r>
              <a:rPr lang="en-US" sz="1200" dirty="0">
                <a:latin typeface="Times New Roman" panose="02020603050405020304" pitchFamily="18" charset="0"/>
                <a:cs typeface="Times New Roman" panose="02020603050405020304" pitchFamily="18" charset="0"/>
              </a:rPr>
              <a:t>DBMS_OUTPUT.PUT_LINE(</a:t>
            </a:r>
            <a:r>
              <a:rPr lang="en-US" sz="1200" dirty="0" err="1">
                <a:latin typeface="Times New Roman" panose="02020603050405020304" pitchFamily="18" charset="0"/>
                <a:cs typeface="Times New Roman" panose="02020603050405020304" pitchFamily="18" charset="0"/>
              </a:rPr>
              <a:t>i</a:t>
            </a:r>
            <a:r>
              <a:rPr lang="en-US" sz="1200" dirty="0">
                <a:latin typeface="Times New Roman" panose="02020603050405020304" pitchFamily="18" charset="0"/>
                <a:cs typeface="Times New Roman" panose="02020603050405020304" pitchFamily="18" charset="0"/>
              </a:rPr>
              <a:t>);  </a:t>
            </a:r>
          </a:p>
          <a:p>
            <a:r>
              <a:rPr lang="en-US" sz="1200" dirty="0" err="1">
                <a:latin typeface="Times New Roman" panose="02020603050405020304" pitchFamily="18" charset="0"/>
                <a:cs typeface="Times New Roman" panose="02020603050405020304" pitchFamily="18" charset="0"/>
              </a:rPr>
              <a:t>i</a:t>
            </a:r>
            <a:r>
              <a:rPr lang="en-US" sz="1200" dirty="0">
                <a:latin typeface="Times New Roman" panose="02020603050405020304" pitchFamily="18" charset="0"/>
                <a:cs typeface="Times New Roman" panose="02020603050405020304" pitchFamily="18" charset="0"/>
              </a:rPr>
              <a:t> := i+1;  </a:t>
            </a:r>
          </a:p>
          <a:p>
            <a:r>
              <a:rPr lang="en-US" sz="1200" dirty="0">
                <a:latin typeface="Times New Roman" panose="02020603050405020304" pitchFamily="18" charset="0"/>
                <a:cs typeface="Times New Roman" panose="02020603050405020304" pitchFamily="18" charset="0"/>
              </a:rPr>
              <a:t>END LOOP;  </a:t>
            </a:r>
          </a:p>
          <a:p>
            <a:r>
              <a:rPr lang="en-US" sz="1200" dirty="0">
                <a:latin typeface="Times New Roman" panose="02020603050405020304" pitchFamily="18" charset="0"/>
                <a:cs typeface="Times New Roman" panose="02020603050405020304" pitchFamily="18" charset="0"/>
              </a:rPr>
              <a:t>END</a:t>
            </a:r>
            <a:r>
              <a:rPr lang="en-US" sz="1200" dirty="0" smtClean="0">
                <a:latin typeface="Times New Roman" panose="02020603050405020304" pitchFamily="18" charset="0"/>
                <a:cs typeface="Times New Roman" panose="02020603050405020304" pitchFamily="18" charset="0"/>
              </a:rPr>
              <a:t>;</a:t>
            </a:r>
          </a:p>
          <a:p>
            <a:endParaRPr lang="en-US" sz="1200" dirty="0">
              <a:latin typeface="Times New Roman" panose="02020603050405020304" pitchFamily="18" charset="0"/>
              <a:cs typeface="Times New Roman" panose="02020603050405020304" pitchFamily="18" charset="0"/>
            </a:endParaRP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IN" sz="1600" dirty="0"/>
          </a:p>
        </p:txBody>
      </p:sp>
      <p:sp>
        <p:nvSpPr>
          <p:cNvPr id="3" name="Rectangle 1"/>
          <p:cNvSpPr>
            <a:spLocks noChangeArrowheads="1"/>
          </p:cNvSpPr>
          <p:nvPr/>
        </p:nvSpPr>
        <p:spPr bwMode="auto">
          <a:xfrm>
            <a:off x="91966" y="4114800"/>
            <a:ext cx="8587607" cy="244682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Explanation: </a:t>
            </a:r>
            <a:r>
              <a:rPr kumimoji="0" lang="en-US" altLang="en-US" sz="12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On execution the above code, the value of </a:t>
            </a:r>
            <a:r>
              <a:rPr kumimoji="0" lang="en-US" altLang="en-US" sz="12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i</a:t>
            </a:r>
            <a:r>
              <a:rPr kumimoji="0" lang="en-US" altLang="en-US" sz="12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will be incremented by 1 every time it enters the loop and exits when </a:t>
            </a:r>
            <a:r>
              <a:rPr kumimoji="0" lang="en-US" altLang="en-US" sz="12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i</a:t>
            </a:r>
            <a:r>
              <a:rPr kumimoji="0" lang="en-US" altLang="en-US" sz="12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&lt; =10.</a:t>
            </a:r>
            <a:endParaRPr kumimoji="0" lang="en-US" altLang="en-US"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Output: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After the execution of the above code, you will get the following result: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1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2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3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4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5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6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7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8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9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10</a:t>
            </a:r>
            <a:endParaRPr kumimoji="0" lang="en-US" altLang="en-US"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11316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9144000" cy="3323987"/>
          </a:xfrm>
          <a:prstGeom prst="rect">
            <a:avLst/>
          </a:prstGeom>
          <a:noFill/>
        </p:spPr>
        <p:txBody>
          <a:bodyPr wrap="square" rtlCol="0">
            <a:spAutoFit/>
          </a:bodyPr>
          <a:lstStyle/>
          <a:p>
            <a:r>
              <a:rPr lang="en-IN" sz="1400" dirty="0">
                <a:latin typeface="Times New Roman" panose="02020603050405020304" pitchFamily="18" charset="0"/>
                <a:cs typeface="Times New Roman" panose="02020603050405020304" pitchFamily="18" charset="0"/>
              </a:rPr>
              <a:t>DECLARE     </a:t>
            </a:r>
          </a:p>
          <a:p>
            <a:r>
              <a:rPr lang="en-IN" sz="1400" dirty="0">
                <a:latin typeface="Times New Roman" panose="02020603050405020304" pitchFamily="18" charset="0"/>
                <a:cs typeface="Times New Roman" panose="02020603050405020304" pitchFamily="18" charset="0"/>
              </a:rPr>
              <a:t>N  NUMBER: = 1;    </a:t>
            </a:r>
          </a:p>
          <a:p>
            <a:r>
              <a:rPr lang="en-IN" sz="1400" b="1" dirty="0">
                <a:latin typeface="Times New Roman" panose="02020603050405020304" pitchFamily="18" charset="0"/>
                <a:cs typeface="Times New Roman" panose="02020603050405020304" pitchFamily="18" charset="0"/>
              </a:rPr>
              <a:t>BEGIN</a:t>
            </a:r>
            <a:r>
              <a:rPr lang="en-IN" sz="1400" dirty="0">
                <a:latin typeface="Times New Roman" panose="02020603050405020304" pitchFamily="18" charset="0"/>
                <a:cs typeface="Times New Roman" panose="02020603050405020304" pitchFamily="18" charset="0"/>
              </a:rPr>
              <a:t>     </a:t>
            </a:r>
          </a:p>
          <a:p>
            <a:r>
              <a:rPr lang="en-IN" sz="1400" dirty="0">
                <a:latin typeface="Times New Roman" panose="02020603050405020304" pitchFamily="18" charset="0"/>
                <a:cs typeface="Times New Roman" panose="02020603050405020304" pitchFamily="18" charset="0"/>
              </a:rPr>
              <a:t>WHILE N &lt;= 8  </a:t>
            </a:r>
          </a:p>
          <a:p>
            <a:r>
              <a:rPr lang="en-IN" sz="1400" dirty="0">
                <a:latin typeface="Times New Roman" panose="02020603050405020304" pitchFamily="18" charset="0"/>
                <a:cs typeface="Times New Roman" panose="02020603050405020304" pitchFamily="18" charset="0"/>
              </a:rPr>
              <a:t>LOOP    </a:t>
            </a:r>
          </a:p>
          <a:p>
            <a:r>
              <a:rPr lang="en-IN" sz="1400" dirty="0">
                <a:latin typeface="Times New Roman" panose="02020603050405020304" pitchFamily="18" charset="0"/>
                <a:cs typeface="Times New Roman" panose="02020603050405020304" pitchFamily="18" charset="0"/>
              </a:rPr>
              <a:t>DBMS_OUTPUT.PUT_LINE (‘Loop executes ‘ || N || ‘ times’);    </a:t>
            </a:r>
          </a:p>
          <a:p>
            <a:r>
              <a:rPr lang="en-IN" sz="1400" dirty="0">
                <a:latin typeface="Times New Roman" panose="02020603050405020304" pitchFamily="18" charset="0"/>
                <a:cs typeface="Times New Roman" panose="02020603050405020304" pitchFamily="18" charset="0"/>
              </a:rPr>
              <a:t>N: = N + 1;  </a:t>
            </a:r>
          </a:p>
          <a:p>
            <a:r>
              <a:rPr lang="en-IN" sz="1400" dirty="0">
                <a:latin typeface="Times New Roman" panose="02020603050405020304" pitchFamily="18" charset="0"/>
                <a:cs typeface="Times New Roman" panose="02020603050405020304" pitchFamily="18" charset="0"/>
              </a:rPr>
              <a:t>EXIT </a:t>
            </a:r>
            <a:r>
              <a:rPr lang="en-IN" sz="1400" b="1" dirty="0">
                <a:latin typeface="Times New Roman" panose="02020603050405020304" pitchFamily="18" charset="0"/>
                <a:cs typeface="Times New Roman" panose="02020603050405020304" pitchFamily="18" charset="0"/>
              </a:rPr>
              <a:t>WHEN</a:t>
            </a:r>
            <a:r>
              <a:rPr lang="en-IN" sz="1400" dirty="0">
                <a:latin typeface="Times New Roman" panose="02020603050405020304" pitchFamily="18" charset="0"/>
                <a:cs typeface="Times New Roman" panose="02020603050405020304" pitchFamily="18" charset="0"/>
              </a:rPr>
              <a:t> N &gt;6  </a:t>
            </a:r>
          </a:p>
          <a:p>
            <a:r>
              <a:rPr lang="en-IN" sz="1400" b="1" dirty="0">
                <a:latin typeface="Times New Roman" panose="02020603050405020304" pitchFamily="18" charset="0"/>
                <a:cs typeface="Times New Roman" panose="02020603050405020304" pitchFamily="18" charset="0"/>
              </a:rPr>
              <a:t>END</a:t>
            </a:r>
            <a:r>
              <a:rPr lang="en-IN" sz="1400" dirty="0">
                <a:latin typeface="Times New Roman" panose="02020603050405020304" pitchFamily="18" charset="0"/>
                <a:cs typeface="Times New Roman" panose="02020603050405020304" pitchFamily="18" charset="0"/>
              </a:rPr>
              <a:t> LOOP;    </a:t>
            </a:r>
          </a:p>
          <a:p>
            <a:r>
              <a:rPr lang="en-IN" sz="1400" b="1" dirty="0">
                <a:latin typeface="Times New Roman" panose="02020603050405020304" pitchFamily="18" charset="0"/>
                <a:cs typeface="Times New Roman" panose="02020603050405020304" pitchFamily="18" charset="0"/>
              </a:rPr>
              <a:t>END</a:t>
            </a:r>
            <a:r>
              <a:rPr lang="en-IN" sz="1400" dirty="0">
                <a:latin typeface="Times New Roman" panose="02020603050405020304" pitchFamily="18" charset="0"/>
                <a:cs typeface="Times New Roman" panose="02020603050405020304" pitchFamily="18" charset="0"/>
              </a:rPr>
              <a:t>; </a:t>
            </a:r>
          </a:p>
          <a:p>
            <a:r>
              <a:rPr lang="en-US" sz="1400" b="1" dirty="0">
                <a:latin typeface="Times New Roman" panose="02020603050405020304" pitchFamily="18" charset="0"/>
                <a:cs typeface="Times New Roman" panose="02020603050405020304" pitchFamily="18" charset="0"/>
              </a:rPr>
              <a:t>Explanation: </a:t>
            </a:r>
            <a:r>
              <a:rPr lang="en-US" sz="1400" dirty="0">
                <a:latin typeface="Times New Roman" panose="02020603050405020304" pitchFamily="18" charset="0"/>
                <a:cs typeface="Times New Roman" panose="02020603050405020304" pitchFamily="18" charset="0"/>
              </a:rPr>
              <a:t>On executing the above code, the value of N will be incremented by 1 every time it enters the loop and exits when N &gt;6. Here this condition is indicated with the EXIT WHEN statement.</a:t>
            </a:r>
          </a:p>
          <a:p>
            <a:r>
              <a:rPr lang="en-US" sz="1400" b="1" dirty="0">
                <a:latin typeface="Times New Roman" panose="02020603050405020304" pitchFamily="18" charset="0"/>
                <a:cs typeface="Times New Roman" panose="02020603050405020304" pitchFamily="18" charset="0"/>
              </a:rPr>
              <a:t>Output:</a:t>
            </a:r>
            <a:endParaRPr lang="en-US" sz="1400" dirty="0">
              <a:latin typeface="Times New Roman" panose="02020603050405020304" pitchFamily="18" charset="0"/>
              <a:cs typeface="Times New Roman" panose="02020603050405020304" pitchFamily="18" charset="0"/>
            </a:endParaRPr>
          </a:p>
          <a:p>
            <a:endParaRPr lang="en-US" sz="1400" dirty="0" smtClean="0">
              <a:latin typeface="Times New Roman" panose="02020603050405020304" pitchFamily="18" charset="0"/>
              <a:cs typeface="Times New Roman" panose="02020603050405020304" pitchFamily="18" charset="0"/>
            </a:endParaRPr>
          </a:p>
          <a:p>
            <a:endParaRPr lang="en-IN" sz="1400" dirty="0">
              <a:latin typeface="Times New Roman" panose="02020603050405020304" pitchFamily="18" charset="0"/>
              <a:cs typeface="Times New Roman" panose="02020603050405020304" pitchFamily="18" charset="0"/>
            </a:endParaRPr>
          </a:p>
        </p:txBody>
      </p:sp>
      <p:sp>
        <p:nvSpPr>
          <p:cNvPr id="5" name="Rectangle 3"/>
          <p:cNvSpPr>
            <a:spLocks noChangeArrowheads="1"/>
          </p:cNvSpPr>
          <p:nvPr/>
        </p:nvSpPr>
        <p:spPr bwMode="auto">
          <a:xfrm>
            <a:off x="152400" y="3352800"/>
            <a:ext cx="2045753"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Loop executes 1 times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Loop executes 2 times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Loop executes 3 times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Loop executes 4 times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Loop executes 5 times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1854083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926" y="381000"/>
            <a:ext cx="6858000" cy="2062103"/>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3) FOR Loop</a:t>
            </a:r>
          </a:p>
          <a:p>
            <a:r>
              <a:rPr lang="en-US" sz="1600" dirty="0">
                <a:latin typeface="Times New Roman" panose="02020603050405020304" pitchFamily="18" charset="0"/>
                <a:cs typeface="Times New Roman" panose="02020603050405020304" pitchFamily="18" charset="0"/>
              </a:rPr>
              <a:t>A FOR LOOP is used to execute a set of statements for a predetermined number of times. Iteration occurs between the start and end integer values given. The counter is always incremented by 1. The loop exits when the counter </a:t>
            </a:r>
            <a:r>
              <a:rPr lang="en-US" sz="1600" dirty="0" err="1">
                <a:latin typeface="Times New Roman" panose="02020603050405020304" pitchFamily="18" charset="0"/>
                <a:cs typeface="Times New Roman" panose="02020603050405020304" pitchFamily="18" charset="0"/>
              </a:rPr>
              <a:t>reachs</a:t>
            </a:r>
            <a:r>
              <a:rPr lang="en-US" sz="1600" dirty="0">
                <a:latin typeface="Times New Roman" panose="02020603050405020304" pitchFamily="18" charset="0"/>
                <a:cs typeface="Times New Roman" panose="02020603050405020304" pitchFamily="18" charset="0"/>
              </a:rPr>
              <a:t> the value of the end integer.</a:t>
            </a:r>
          </a:p>
          <a:p>
            <a:r>
              <a:rPr lang="en-US" sz="1600" dirty="0">
                <a:latin typeface="Times New Roman" panose="02020603050405020304" pitchFamily="18" charset="0"/>
                <a:cs typeface="Times New Roman" panose="02020603050405020304" pitchFamily="18" charset="0"/>
              </a:rPr>
              <a:t>The General Syntax to write a FOR LOOP is:</a:t>
            </a:r>
          </a:p>
          <a:p>
            <a:endParaRPr lang="en-US" sz="1600" dirty="0">
              <a:latin typeface="Times New Roman" panose="02020603050405020304" pitchFamily="18" charset="0"/>
              <a:cs typeface="Times New Roman" panose="02020603050405020304" pitchFamily="18" charset="0"/>
            </a:endParaRPr>
          </a:p>
          <a:p>
            <a:endParaRPr lang="en-IN" sz="1600" dirty="0">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457200" y="2443103"/>
            <a:ext cx="5029200" cy="8079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eaLnBrk="0" fontAlgn="base" hangingPunct="0">
              <a:spcBef>
                <a:spcPct val="0"/>
              </a:spcBef>
              <a:spcAft>
                <a:spcPct val="0"/>
              </a:spcAft>
            </a:pPr>
            <a:r>
              <a:rPr lang="en-US" altLang="en-US" sz="1600" i="1" dirty="0">
                <a:solidFill>
                  <a:srgbClr val="CC3333"/>
                </a:solidFill>
                <a:latin typeface="Times New Roman" panose="02020603050405020304" pitchFamily="18" charset="0"/>
                <a:cs typeface="Times New Roman" panose="02020603050405020304" pitchFamily="18" charset="0"/>
              </a:rPr>
              <a:t>FOR counter IN val1..val2 </a:t>
            </a:r>
          </a:p>
          <a:p>
            <a:pPr eaLnBrk="0" fontAlgn="base" hangingPunct="0">
              <a:spcBef>
                <a:spcPct val="0"/>
              </a:spcBef>
              <a:spcAft>
                <a:spcPct val="0"/>
              </a:spcAft>
            </a:pPr>
            <a:r>
              <a:rPr lang="en-US" altLang="en-US" sz="1600" i="1" dirty="0">
                <a:solidFill>
                  <a:srgbClr val="CC3333"/>
                </a:solidFill>
                <a:latin typeface="Times New Roman" panose="02020603050405020304" pitchFamily="18" charset="0"/>
                <a:cs typeface="Times New Roman" panose="02020603050405020304" pitchFamily="18" charset="0"/>
              </a:rPr>
              <a:t>LOOP statements; </a:t>
            </a:r>
          </a:p>
          <a:p>
            <a:pPr eaLnBrk="0" fontAlgn="base" hangingPunct="0">
              <a:spcBef>
                <a:spcPct val="0"/>
              </a:spcBef>
              <a:spcAft>
                <a:spcPct val="0"/>
              </a:spcAft>
            </a:pPr>
            <a:r>
              <a:rPr lang="en-US" altLang="en-US" sz="1600" i="1" dirty="0">
                <a:solidFill>
                  <a:srgbClr val="CC3333"/>
                </a:solidFill>
                <a:latin typeface="Times New Roman" panose="02020603050405020304" pitchFamily="18" charset="0"/>
                <a:cs typeface="Times New Roman" panose="02020603050405020304" pitchFamily="18" charset="0"/>
              </a:rPr>
              <a:t>END LOOP;</a:t>
            </a:r>
            <a:r>
              <a:rPr lang="en-US" altLang="en-US" sz="1600" dirty="0">
                <a:latin typeface="Times New Roman" panose="02020603050405020304" pitchFamily="18" charset="0"/>
                <a:cs typeface="Times New Roman" panose="02020603050405020304" pitchFamily="18" charset="0"/>
              </a:rPr>
              <a:t> </a:t>
            </a:r>
          </a:p>
        </p:txBody>
      </p:sp>
      <p:sp>
        <p:nvSpPr>
          <p:cNvPr id="5" name="TextBox 4"/>
          <p:cNvSpPr txBox="1"/>
          <p:nvPr/>
        </p:nvSpPr>
        <p:spPr>
          <a:xfrm>
            <a:off x="433552" y="3429000"/>
            <a:ext cx="6698374" cy="2554545"/>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val1 - Start integer value.</a:t>
            </a:r>
          </a:p>
          <a:p>
            <a:r>
              <a:rPr lang="en-US" sz="1600" dirty="0">
                <a:latin typeface="Times New Roman" panose="02020603050405020304" pitchFamily="18" charset="0"/>
                <a:cs typeface="Times New Roman" panose="02020603050405020304" pitchFamily="18" charset="0"/>
              </a:rPr>
              <a:t>val2 - End integer value.</a:t>
            </a:r>
          </a:p>
          <a:p>
            <a:r>
              <a:rPr lang="en-US" sz="1600" dirty="0">
                <a:latin typeface="Times New Roman" panose="02020603050405020304" pitchFamily="18" charset="0"/>
                <a:cs typeface="Times New Roman" panose="02020603050405020304" pitchFamily="18" charset="0"/>
              </a:rPr>
              <a:t>Important steps to follow when executing a while loop:</a:t>
            </a: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1) The counter variable is implicitly declared in the declaration section, so it's not necessary to declare it </a:t>
            </a:r>
            <a:r>
              <a:rPr lang="en-US" sz="1600" dirty="0" err="1">
                <a:latin typeface="Times New Roman" panose="02020603050405020304" pitchFamily="18" charset="0"/>
                <a:cs typeface="Times New Roman" panose="02020603050405020304" pitchFamily="18" charset="0"/>
              </a:rPr>
              <a:t>explicity</a:t>
            </a:r>
            <a:r>
              <a:rPr lang="en-US" sz="1600" dirty="0">
                <a:latin typeface="Times New Roman" panose="02020603050405020304" pitchFamily="18" charset="0"/>
                <a:cs typeface="Times New Roman" panose="02020603050405020304" pitchFamily="18" charset="0"/>
              </a:rPr>
              <a:t>.</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2) The counter variable is incremented by 1 and does not need to be incremented explicitly.</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3) EXIT WHEN statement and EXIT statements can be used in FOR loops but it's not done </a:t>
            </a:r>
            <a:r>
              <a:rPr lang="en-US" sz="1600" dirty="0" err="1">
                <a:latin typeface="Times New Roman" panose="02020603050405020304" pitchFamily="18" charset="0"/>
                <a:cs typeface="Times New Roman" panose="02020603050405020304" pitchFamily="18" charset="0"/>
              </a:rPr>
              <a:t>oftenly</a:t>
            </a:r>
            <a:r>
              <a:rPr lang="en-US" sz="1600" dirty="0">
                <a:latin typeface="Times New Roman" panose="02020603050405020304" pitchFamily="18" charset="0"/>
                <a:cs typeface="Times New Roman" panose="02020603050405020304" pitchFamily="18" charset="0"/>
              </a:rPr>
              <a:t>.</a:t>
            </a:r>
          </a:p>
          <a:p>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8178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76200"/>
            <a:ext cx="8991600" cy="5016758"/>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BEGIN  </a:t>
            </a:r>
          </a:p>
          <a:p>
            <a:r>
              <a:rPr lang="en-US" sz="1600" b="1" dirty="0">
                <a:latin typeface="Times New Roman" panose="02020603050405020304" pitchFamily="18" charset="0"/>
                <a:cs typeface="Times New Roman" panose="02020603050405020304" pitchFamily="18" charset="0"/>
              </a:rPr>
              <a:t>FOR</a:t>
            </a:r>
            <a:r>
              <a:rPr lang="en-US" sz="1600" dirty="0">
                <a:latin typeface="Times New Roman" panose="02020603050405020304" pitchFamily="18" charset="0"/>
                <a:cs typeface="Times New Roman" panose="02020603050405020304" pitchFamily="18" charset="0"/>
              </a:rPr>
              <a:t> k IN 1..10 LOOP  </a:t>
            </a:r>
          </a:p>
          <a:p>
            <a:r>
              <a:rPr lang="en-US" sz="1600" i="1" dirty="0">
                <a:latin typeface="Times New Roman" panose="02020603050405020304" pitchFamily="18" charset="0"/>
                <a:cs typeface="Times New Roman" panose="02020603050405020304" pitchFamily="18" charset="0"/>
              </a:rPr>
              <a:t>-- note that k was not declared</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DBMS_OUTPUT.PUT_LINE(k);  </a:t>
            </a:r>
          </a:p>
          <a:p>
            <a:r>
              <a:rPr lang="en-US" sz="1600" b="1" dirty="0">
                <a:latin typeface="Times New Roman" panose="02020603050405020304" pitchFamily="18" charset="0"/>
                <a:cs typeface="Times New Roman" panose="02020603050405020304" pitchFamily="18" charset="0"/>
              </a:rPr>
              <a:t>END</a:t>
            </a:r>
            <a:r>
              <a:rPr lang="en-US" sz="1600" dirty="0">
                <a:latin typeface="Times New Roman" panose="02020603050405020304" pitchFamily="18" charset="0"/>
                <a:cs typeface="Times New Roman" panose="02020603050405020304" pitchFamily="18" charset="0"/>
              </a:rPr>
              <a:t> LOOP;  </a:t>
            </a:r>
          </a:p>
          <a:p>
            <a:r>
              <a:rPr lang="en-US" sz="1600" b="1" dirty="0">
                <a:latin typeface="Times New Roman" panose="02020603050405020304" pitchFamily="18" charset="0"/>
                <a:cs typeface="Times New Roman" panose="02020603050405020304" pitchFamily="18" charset="0"/>
              </a:rPr>
              <a:t>END</a:t>
            </a:r>
            <a:r>
              <a:rPr lang="en-US" sz="1600" dirty="0">
                <a:latin typeface="Times New Roman" panose="02020603050405020304" pitchFamily="18" charset="0"/>
                <a:cs typeface="Times New Roman" panose="02020603050405020304" pitchFamily="18" charset="0"/>
              </a:rPr>
              <a:t>; </a:t>
            </a:r>
          </a:p>
          <a:p>
            <a:endParaRPr lang="en-US" sz="1600" dirty="0" smtClean="0">
              <a:latin typeface="Times New Roman" panose="02020603050405020304" pitchFamily="18" charset="0"/>
              <a:cs typeface="Times New Roman" panose="02020603050405020304" pitchFamily="18" charset="0"/>
            </a:endParaRPr>
          </a:p>
          <a:p>
            <a:r>
              <a:rPr lang="en-US" sz="1600" b="1" dirty="0"/>
              <a:t>Explanation: </a:t>
            </a:r>
            <a:r>
              <a:rPr lang="en-US" sz="1600" dirty="0"/>
              <a:t>On execution the above code, the value of k will be incremented by 1 every time it enters the loop and exits when k &lt; =10.</a:t>
            </a:r>
          </a:p>
          <a:p>
            <a:r>
              <a:rPr lang="en-US" sz="1600" b="1" dirty="0"/>
              <a:t>Output:</a:t>
            </a:r>
            <a:endParaRPr lang="en-US" sz="1600" dirty="0"/>
          </a:p>
          <a:p>
            <a:r>
              <a:rPr lang="en-US" sz="1600" dirty="0" smtClean="0">
                <a:latin typeface="Times New Roman" panose="02020603050405020304" pitchFamily="18" charset="0"/>
                <a:cs typeface="Times New Roman" panose="02020603050405020304" pitchFamily="18" charset="0"/>
              </a:rPr>
              <a:t>1</a:t>
            </a:r>
          </a:p>
          <a:p>
            <a:r>
              <a:rPr lang="en-US" sz="1600" dirty="0" smtClean="0">
                <a:latin typeface="Times New Roman" panose="02020603050405020304" pitchFamily="18" charset="0"/>
                <a:cs typeface="Times New Roman" panose="02020603050405020304" pitchFamily="18" charset="0"/>
              </a:rPr>
              <a:t>2</a:t>
            </a:r>
          </a:p>
          <a:p>
            <a:r>
              <a:rPr lang="en-US" sz="1600" dirty="0" smtClean="0">
                <a:latin typeface="Times New Roman" panose="02020603050405020304" pitchFamily="18" charset="0"/>
                <a:cs typeface="Times New Roman" panose="02020603050405020304" pitchFamily="18" charset="0"/>
              </a:rPr>
              <a:t>3</a:t>
            </a:r>
          </a:p>
          <a:p>
            <a:r>
              <a:rPr lang="en-US" sz="1600" dirty="0" smtClean="0">
                <a:latin typeface="Times New Roman" panose="02020603050405020304" pitchFamily="18" charset="0"/>
                <a:cs typeface="Times New Roman" panose="02020603050405020304" pitchFamily="18" charset="0"/>
              </a:rPr>
              <a:t>4</a:t>
            </a:r>
          </a:p>
          <a:p>
            <a:r>
              <a:rPr lang="en-US" sz="1600" dirty="0" smtClean="0">
                <a:latin typeface="Times New Roman" panose="02020603050405020304" pitchFamily="18" charset="0"/>
                <a:cs typeface="Times New Roman" panose="02020603050405020304" pitchFamily="18" charset="0"/>
              </a:rPr>
              <a:t>5</a:t>
            </a:r>
          </a:p>
          <a:p>
            <a:r>
              <a:rPr lang="en-US" sz="1600" dirty="0" smtClean="0">
                <a:latin typeface="Times New Roman" panose="02020603050405020304" pitchFamily="18" charset="0"/>
                <a:cs typeface="Times New Roman" panose="02020603050405020304" pitchFamily="18" charset="0"/>
              </a:rPr>
              <a:t>6</a:t>
            </a:r>
          </a:p>
          <a:p>
            <a:r>
              <a:rPr lang="en-US" sz="1600" dirty="0" smtClean="0">
                <a:latin typeface="Times New Roman" panose="02020603050405020304" pitchFamily="18" charset="0"/>
                <a:cs typeface="Times New Roman" panose="02020603050405020304" pitchFamily="18" charset="0"/>
              </a:rPr>
              <a:t>7</a:t>
            </a:r>
          </a:p>
          <a:p>
            <a:r>
              <a:rPr lang="en-US" sz="1600" dirty="0" smtClean="0">
                <a:latin typeface="Times New Roman" panose="02020603050405020304" pitchFamily="18" charset="0"/>
                <a:cs typeface="Times New Roman" panose="02020603050405020304" pitchFamily="18" charset="0"/>
              </a:rPr>
              <a:t>8</a:t>
            </a:r>
          </a:p>
          <a:p>
            <a:r>
              <a:rPr lang="en-US" sz="1600" dirty="0" smtClean="0">
                <a:latin typeface="Times New Roman" panose="02020603050405020304" pitchFamily="18" charset="0"/>
                <a:cs typeface="Times New Roman" panose="02020603050405020304" pitchFamily="18" charset="0"/>
              </a:rPr>
              <a:t>9</a:t>
            </a:r>
          </a:p>
          <a:p>
            <a:r>
              <a:rPr lang="en-US" sz="1600" dirty="0" smtClean="0">
                <a:latin typeface="Times New Roman" panose="02020603050405020304" pitchFamily="18" charset="0"/>
                <a:cs typeface="Times New Roman" panose="02020603050405020304" pitchFamily="18" charset="0"/>
              </a:rPr>
              <a:t>10</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0857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9067800" cy="2800767"/>
          </a:xfrm>
          <a:prstGeom prst="rect">
            <a:avLst/>
          </a:prstGeom>
          <a:noFill/>
        </p:spPr>
        <p:txBody>
          <a:bodyPr wrap="square" rtlCol="0">
            <a:spAutoFit/>
          </a:bodyPr>
          <a:lstStyle/>
          <a:p>
            <a:r>
              <a:rPr lang="en-IN" sz="1600" dirty="0">
                <a:latin typeface="Times New Roman" panose="02020603050405020304" pitchFamily="18" charset="0"/>
                <a:cs typeface="Times New Roman" panose="02020603050405020304" pitchFamily="18" charset="0"/>
              </a:rPr>
              <a:t>Example 2</a:t>
            </a:r>
          </a:p>
          <a:p>
            <a:r>
              <a:rPr lang="en-IN" sz="1600" b="1" dirty="0">
                <a:latin typeface="Times New Roman" panose="02020603050405020304" pitchFamily="18" charset="0"/>
                <a:cs typeface="Times New Roman" panose="02020603050405020304" pitchFamily="18" charset="0"/>
              </a:rPr>
              <a:t>DECLARE</a:t>
            </a:r>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VAR1 NUMBER;  </a:t>
            </a:r>
          </a:p>
          <a:p>
            <a:r>
              <a:rPr lang="en-IN" sz="1600" b="1" dirty="0">
                <a:latin typeface="Times New Roman" panose="02020603050405020304" pitchFamily="18" charset="0"/>
                <a:cs typeface="Times New Roman" panose="02020603050405020304" pitchFamily="18" charset="0"/>
              </a:rPr>
              <a:t>BEGIN</a:t>
            </a:r>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VAR1:=10;  </a:t>
            </a:r>
          </a:p>
          <a:p>
            <a:r>
              <a:rPr lang="en-IN" sz="1600" b="1" dirty="0">
                <a:latin typeface="Times New Roman" panose="02020603050405020304" pitchFamily="18" charset="0"/>
                <a:cs typeface="Times New Roman" panose="02020603050405020304" pitchFamily="18" charset="0"/>
              </a:rPr>
              <a:t>FOR</a:t>
            </a:r>
            <a:r>
              <a:rPr lang="en-IN" sz="1600" dirty="0">
                <a:latin typeface="Times New Roman" panose="02020603050405020304" pitchFamily="18" charset="0"/>
                <a:cs typeface="Times New Roman" panose="02020603050405020304" pitchFamily="18" charset="0"/>
              </a:rPr>
              <a:t> VAR2 IN 1..10  </a:t>
            </a:r>
          </a:p>
          <a:p>
            <a:r>
              <a:rPr lang="en-IN" sz="1600" dirty="0">
                <a:latin typeface="Times New Roman" panose="02020603050405020304" pitchFamily="18" charset="0"/>
                <a:cs typeface="Times New Roman" panose="02020603050405020304" pitchFamily="18" charset="0"/>
              </a:rPr>
              <a:t>LOOP  </a:t>
            </a:r>
          </a:p>
          <a:p>
            <a:r>
              <a:rPr lang="en-IN" sz="1600" dirty="0">
                <a:latin typeface="Times New Roman" panose="02020603050405020304" pitchFamily="18" charset="0"/>
                <a:cs typeface="Times New Roman" panose="02020603050405020304" pitchFamily="18" charset="0"/>
              </a:rPr>
              <a:t>DBMS_OUTPUT.PUT_LINE (VAR1*VAR2);  </a:t>
            </a:r>
          </a:p>
          <a:p>
            <a:r>
              <a:rPr lang="en-IN" sz="1600" b="1" dirty="0">
                <a:latin typeface="Times New Roman" panose="02020603050405020304" pitchFamily="18" charset="0"/>
                <a:cs typeface="Times New Roman" panose="02020603050405020304" pitchFamily="18" charset="0"/>
              </a:rPr>
              <a:t>END</a:t>
            </a:r>
            <a:r>
              <a:rPr lang="en-IN" sz="1600" dirty="0">
                <a:latin typeface="Times New Roman" panose="02020603050405020304" pitchFamily="18" charset="0"/>
                <a:cs typeface="Times New Roman" panose="02020603050405020304" pitchFamily="18" charset="0"/>
              </a:rPr>
              <a:t> LOOP;  </a:t>
            </a:r>
          </a:p>
          <a:p>
            <a:r>
              <a:rPr lang="en-IN" sz="1600" b="1" dirty="0">
                <a:latin typeface="Times New Roman" panose="02020603050405020304" pitchFamily="18" charset="0"/>
                <a:cs typeface="Times New Roman" panose="02020603050405020304" pitchFamily="18" charset="0"/>
              </a:rPr>
              <a:t>END</a:t>
            </a:r>
            <a:r>
              <a:rPr lang="en-IN" sz="1600" dirty="0">
                <a:latin typeface="Times New Roman" panose="02020603050405020304" pitchFamily="18" charset="0"/>
                <a:cs typeface="Times New Roman" panose="02020603050405020304" pitchFamily="18" charset="0"/>
              </a:rPr>
              <a:t>;  </a:t>
            </a:r>
          </a:p>
          <a:p>
            <a:endParaRPr lang="en-IN" sz="1600" dirty="0">
              <a:latin typeface="Times New Roman" panose="02020603050405020304" pitchFamily="18" charset="0"/>
              <a:cs typeface="Times New Roman" panose="02020603050405020304" pitchFamily="18" charset="0"/>
            </a:endParaRPr>
          </a:p>
        </p:txBody>
      </p:sp>
      <p:sp>
        <p:nvSpPr>
          <p:cNvPr id="3" name="Rectangle 1"/>
          <p:cNvSpPr>
            <a:spLocks noChangeArrowheads="1"/>
          </p:cNvSpPr>
          <p:nvPr/>
        </p:nvSpPr>
        <p:spPr bwMode="auto">
          <a:xfrm>
            <a:off x="152400" y="2895600"/>
            <a:ext cx="1818381" cy="2077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Output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10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20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30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40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50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60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70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80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90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100</a:t>
            </a:r>
            <a:r>
              <a:rPr kumimoji="0" lang="en-US" altLang="en-US"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57559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200"/>
            <a:ext cx="9067800" cy="2554545"/>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Cursor</a:t>
            </a:r>
          </a:p>
          <a:p>
            <a:r>
              <a:rPr lang="en-US" sz="1600" dirty="0" smtClean="0">
                <a:latin typeface="Times New Roman" panose="02020603050405020304" pitchFamily="18" charset="0"/>
                <a:cs typeface="Times New Roman" panose="02020603050405020304" pitchFamily="18" charset="0"/>
              </a:rPr>
              <a:t>When </a:t>
            </a:r>
            <a:r>
              <a:rPr lang="en-US" sz="1600" dirty="0">
                <a:latin typeface="Times New Roman" panose="02020603050405020304" pitchFamily="18" charset="0"/>
                <a:cs typeface="Times New Roman" panose="02020603050405020304" pitchFamily="18" charset="0"/>
              </a:rPr>
              <a:t>an SQL statement is processed, Oracle creates a memory area known as context area. A cursor is a pointer to this context area. It contains all information needed for processing the statement. In PL/SQL, the context area is controlled by Cursor. A cursor contains information on a select statement and the rows of data accessed by it.</a:t>
            </a:r>
          </a:p>
          <a:p>
            <a:r>
              <a:rPr lang="en-US" sz="1600" dirty="0">
                <a:latin typeface="Times New Roman" panose="02020603050405020304" pitchFamily="18" charset="0"/>
                <a:cs typeface="Times New Roman" panose="02020603050405020304" pitchFamily="18" charset="0"/>
              </a:rPr>
              <a:t>A cursor is used to referred to a program to fetch and process the rows returned by the SQL statement, one at a time. There are two types of cursors:</a:t>
            </a:r>
          </a:p>
          <a:p>
            <a:r>
              <a:rPr lang="en-US" sz="1600" dirty="0">
                <a:latin typeface="Times New Roman" panose="02020603050405020304" pitchFamily="18" charset="0"/>
                <a:cs typeface="Times New Roman" panose="02020603050405020304" pitchFamily="18" charset="0"/>
              </a:rPr>
              <a:t>Implicit Cursors</a:t>
            </a:r>
          </a:p>
          <a:p>
            <a:r>
              <a:rPr lang="en-US" sz="1600" dirty="0">
                <a:latin typeface="Times New Roman" panose="02020603050405020304" pitchFamily="18" charset="0"/>
                <a:cs typeface="Times New Roman" panose="02020603050405020304" pitchFamily="18" charset="0"/>
              </a:rPr>
              <a:t>Explicit Cursors</a:t>
            </a:r>
          </a:p>
          <a:p>
            <a:endParaRPr lang="en-IN" sz="1600" dirty="0">
              <a:latin typeface="Times New Roman" panose="02020603050405020304" pitchFamily="18" charset="0"/>
              <a:cs typeface="Times New Roman" panose="02020603050405020304" pitchFamily="18" charset="0"/>
            </a:endParaRPr>
          </a:p>
        </p:txBody>
      </p:sp>
      <p:pic>
        <p:nvPicPr>
          <p:cNvPr id="12290" name="Picture 2" descr="PL/SQL Cursor"/>
          <p:cNvPicPr>
            <a:picLocks noChangeAspect="1" noChangeArrowheads="1"/>
          </p:cNvPicPr>
          <p:nvPr/>
        </p:nvPicPr>
        <p:blipFill rotWithShape="1">
          <a:blip r:embed="rId2">
            <a:extLst>
              <a:ext uri="{28A0092B-C50C-407E-A947-70E740481C1C}">
                <a14:useLocalDpi xmlns:a14="http://schemas.microsoft.com/office/drawing/2010/main" val="0"/>
              </a:ext>
            </a:extLst>
          </a:blip>
          <a:srcRect r="1414" b="4000"/>
          <a:stretch/>
        </p:blipFill>
        <p:spPr bwMode="auto">
          <a:xfrm>
            <a:off x="2286000" y="2362200"/>
            <a:ext cx="3048000" cy="2098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89325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200"/>
            <a:ext cx="9067800" cy="427809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1) PL/SQL Implicit Cursors</a:t>
            </a:r>
          </a:p>
          <a:p>
            <a:r>
              <a:rPr lang="en-US" sz="1600" dirty="0">
                <a:latin typeface="Times New Roman" panose="02020603050405020304" pitchFamily="18" charset="0"/>
                <a:cs typeface="Times New Roman" panose="02020603050405020304" pitchFamily="18" charset="0"/>
              </a:rPr>
              <a:t>The implicit cursors are automatically generated by Oracle while an SQL statement is executed, if you don't use an explicit cursor for the statement.</a:t>
            </a:r>
          </a:p>
          <a:p>
            <a:r>
              <a:rPr lang="en-US" sz="1600" b="1" dirty="0">
                <a:latin typeface="Times New Roman" panose="02020603050405020304" pitchFamily="18" charset="0"/>
                <a:cs typeface="Times New Roman" panose="02020603050405020304" pitchFamily="18" charset="0"/>
              </a:rPr>
              <a:t>This type of cursor handles many of the cursor related functions such as:</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Save the area in memory</a:t>
            </a:r>
          </a:p>
          <a:p>
            <a:r>
              <a:rPr lang="en-US" sz="1600" dirty="0">
                <a:latin typeface="Times New Roman" panose="02020603050405020304" pitchFamily="18" charset="0"/>
                <a:cs typeface="Times New Roman" panose="02020603050405020304" pitchFamily="18" charset="0"/>
              </a:rPr>
              <a:t>Populating this area with relevant data</a:t>
            </a:r>
          </a:p>
          <a:p>
            <a:r>
              <a:rPr lang="en-US" sz="1600" dirty="0">
                <a:latin typeface="Times New Roman" panose="02020603050405020304" pitchFamily="18" charset="0"/>
                <a:cs typeface="Times New Roman" panose="02020603050405020304" pitchFamily="18" charset="0"/>
              </a:rPr>
              <a:t>Processing the data in memory area</a:t>
            </a:r>
          </a:p>
          <a:p>
            <a:r>
              <a:rPr lang="en-US" sz="1600" dirty="0">
                <a:latin typeface="Times New Roman" panose="02020603050405020304" pitchFamily="18" charset="0"/>
                <a:cs typeface="Times New Roman" panose="02020603050405020304" pitchFamily="18" charset="0"/>
              </a:rPr>
              <a:t>Free the memory area when processing is complete</a:t>
            </a:r>
          </a:p>
          <a:p>
            <a:r>
              <a:rPr lang="en-US" sz="1600" dirty="0">
                <a:latin typeface="Times New Roman" panose="02020603050405020304" pitchFamily="18" charset="0"/>
                <a:cs typeface="Times New Roman" panose="02020603050405020304" pitchFamily="18" charset="0"/>
              </a:rPr>
              <a:t>These are created by default to process the statements when DML statements like INSERT, UPDATE, DELETE etc. are executed.</a:t>
            </a:r>
          </a:p>
          <a:p>
            <a:r>
              <a:rPr lang="en-US" sz="1600" dirty="0" err="1">
                <a:latin typeface="Times New Roman" panose="02020603050405020304" pitchFamily="18" charset="0"/>
                <a:cs typeface="Times New Roman" panose="02020603050405020304" pitchFamily="18" charset="0"/>
              </a:rPr>
              <a:t>Orcale</a:t>
            </a:r>
            <a:r>
              <a:rPr lang="en-US" sz="1600" dirty="0">
                <a:latin typeface="Times New Roman" panose="02020603050405020304" pitchFamily="18" charset="0"/>
                <a:cs typeface="Times New Roman" panose="02020603050405020304" pitchFamily="18" charset="0"/>
              </a:rPr>
              <a:t> provides some attributes known as Implicit cursor's attributes to check the status of DML operations. Some of them are: %FOUND, %NOTFOUND, %ROWCOUNT and %ISOPEN.</a:t>
            </a:r>
          </a:p>
          <a:p>
            <a:endParaRPr lang="en-US" sz="1600" dirty="0" smtClean="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For example</a:t>
            </a:r>
            <a:r>
              <a:rPr lang="en-US" sz="1600" dirty="0">
                <a:latin typeface="Times New Roman" panose="02020603050405020304" pitchFamily="18" charset="0"/>
                <a:cs typeface="Times New Roman" panose="02020603050405020304" pitchFamily="18" charset="0"/>
              </a:rPr>
              <a:t>: When you execute the SQL statements like INSERT, UPDATE, DELETE then the cursor attributes tell whether any rows are affected and how many have been affected. If you run a SELECT INTO statement in PL/SQL block, the implicit cursor attribute can be used to find out whether any row has been returned by the SELECT statement. It will return an error if there no data is selected.</a:t>
            </a:r>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93054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88116062"/>
              </p:ext>
            </p:extLst>
          </p:nvPr>
        </p:nvGraphicFramePr>
        <p:xfrm>
          <a:off x="304800" y="744680"/>
          <a:ext cx="7924800" cy="4055920"/>
        </p:xfrm>
        <a:graphic>
          <a:graphicData uri="http://schemas.openxmlformats.org/drawingml/2006/table">
            <a:tbl>
              <a:tblPr>
                <a:tableStyleId>{5940675A-B579-460E-94D1-54222C63F5DA}</a:tableStyleId>
              </a:tblPr>
              <a:tblGrid>
                <a:gridCol w="3962400"/>
                <a:gridCol w="3962400"/>
              </a:tblGrid>
              <a:tr h="331897">
                <a:tc>
                  <a:txBody>
                    <a:bodyPr/>
                    <a:lstStyle/>
                    <a:p>
                      <a:pPr algn="l" fontAlgn="t"/>
                      <a:r>
                        <a:rPr lang="en-IN" sz="1400" dirty="0">
                          <a:effectLst/>
                          <a:latin typeface="Times New Roman" panose="02020603050405020304" pitchFamily="18" charset="0"/>
                          <a:cs typeface="Times New Roman" panose="02020603050405020304" pitchFamily="18" charset="0"/>
                        </a:rPr>
                        <a:t>Attribute</a:t>
                      </a:r>
                      <a:endParaRPr lang="en-IN" sz="1400" dirty="0">
                        <a:solidFill>
                          <a:srgbClr val="FFFFFF"/>
                        </a:solidFill>
                        <a:effectLst/>
                        <a:latin typeface="Times New Roman" panose="02020603050405020304" pitchFamily="18" charset="0"/>
                        <a:cs typeface="Times New Roman" panose="02020603050405020304" pitchFamily="18" charset="0"/>
                      </a:endParaRPr>
                    </a:p>
                  </a:txBody>
                  <a:tcPr marL="64216" marR="64216" marT="64216" marB="64216"/>
                </a:tc>
                <a:tc>
                  <a:txBody>
                    <a:bodyPr/>
                    <a:lstStyle/>
                    <a:p>
                      <a:pPr algn="l" fontAlgn="t"/>
                      <a:r>
                        <a:rPr lang="en-IN" sz="1400">
                          <a:effectLst/>
                          <a:latin typeface="Times New Roman" panose="02020603050405020304" pitchFamily="18" charset="0"/>
                          <a:cs typeface="Times New Roman" panose="02020603050405020304" pitchFamily="18" charset="0"/>
                        </a:rPr>
                        <a:t>Description</a:t>
                      </a:r>
                      <a:endParaRPr lang="en-IN" sz="1400">
                        <a:solidFill>
                          <a:srgbClr val="FFFFFF"/>
                        </a:solidFill>
                        <a:effectLst/>
                        <a:latin typeface="Times New Roman" panose="02020603050405020304" pitchFamily="18" charset="0"/>
                        <a:cs typeface="Times New Roman" panose="02020603050405020304" pitchFamily="18" charset="0"/>
                      </a:endParaRPr>
                    </a:p>
                  </a:txBody>
                  <a:tcPr marL="64216" marR="64216" marT="64216" marB="64216"/>
                </a:tc>
              </a:tr>
              <a:tr h="1182208">
                <a:tc>
                  <a:txBody>
                    <a:bodyPr/>
                    <a:lstStyle/>
                    <a:p>
                      <a:pPr algn="l" fontAlgn="t"/>
                      <a:r>
                        <a:rPr lang="en-IN" sz="1400" dirty="0">
                          <a:effectLst/>
                          <a:latin typeface="Times New Roman" panose="02020603050405020304" pitchFamily="18" charset="0"/>
                          <a:cs typeface="Times New Roman" panose="02020603050405020304" pitchFamily="18" charset="0"/>
                        </a:rPr>
                        <a:t>%FOUND</a:t>
                      </a:r>
                    </a:p>
                  </a:txBody>
                  <a:tcPr marL="64216" marR="64216" marT="64216" marB="64216"/>
                </a:tc>
                <a:tc>
                  <a:txBody>
                    <a:bodyPr/>
                    <a:lstStyle/>
                    <a:p>
                      <a:pPr algn="l" fontAlgn="t"/>
                      <a:r>
                        <a:rPr lang="en-US" sz="1400" dirty="0">
                          <a:effectLst/>
                          <a:latin typeface="Times New Roman" panose="02020603050405020304" pitchFamily="18" charset="0"/>
                          <a:cs typeface="Times New Roman" panose="02020603050405020304" pitchFamily="18" charset="0"/>
                        </a:rPr>
                        <a:t>Its return value is TRUE if DML statements like INSERT, DELETE and UPDATE affect at least one row or more rows or a SELECT INTO statement returned one or more rows. Otherwise it returns FALSE.</a:t>
                      </a:r>
                    </a:p>
                  </a:txBody>
                  <a:tcPr marL="64216" marR="64216" marT="64216" marB="64216"/>
                </a:tc>
              </a:tr>
              <a:tr h="977576">
                <a:tc>
                  <a:txBody>
                    <a:bodyPr/>
                    <a:lstStyle/>
                    <a:p>
                      <a:pPr algn="l" fontAlgn="t"/>
                      <a:r>
                        <a:rPr lang="en-IN" sz="1400">
                          <a:effectLst/>
                          <a:latin typeface="Times New Roman" panose="02020603050405020304" pitchFamily="18" charset="0"/>
                          <a:cs typeface="Times New Roman" panose="02020603050405020304" pitchFamily="18" charset="0"/>
                        </a:rPr>
                        <a:t>%NOTFOUND</a:t>
                      </a:r>
                    </a:p>
                  </a:txBody>
                  <a:tcPr marL="64216" marR="64216" marT="64216" marB="64216"/>
                </a:tc>
                <a:tc>
                  <a:txBody>
                    <a:bodyPr/>
                    <a:lstStyle/>
                    <a:p>
                      <a:pPr algn="l" fontAlgn="t"/>
                      <a:r>
                        <a:rPr lang="en-US" sz="1400">
                          <a:effectLst/>
                          <a:latin typeface="Times New Roman" panose="02020603050405020304" pitchFamily="18" charset="0"/>
                          <a:cs typeface="Times New Roman" panose="02020603050405020304" pitchFamily="18" charset="0"/>
                        </a:rPr>
                        <a:t>Its return value is TRUE if DML statements like INSERT, DELETE and UPDATE affect no row, or a SELECT INTO statement return no rows. Otherwise it returns FALSE. It is a just opposite of %FOUND.</a:t>
                      </a:r>
                    </a:p>
                  </a:txBody>
                  <a:tcPr marL="64216" marR="64216" marT="64216" marB="64216"/>
                </a:tc>
              </a:tr>
              <a:tr h="757704">
                <a:tc>
                  <a:txBody>
                    <a:bodyPr/>
                    <a:lstStyle/>
                    <a:p>
                      <a:pPr algn="l" fontAlgn="t"/>
                      <a:r>
                        <a:rPr lang="en-IN" sz="1400">
                          <a:effectLst/>
                          <a:latin typeface="Times New Roman" panose="02020603050405020304" pitchFamily="18" charset="0"/>
                          <a:cs typeface="Times New Roman" panose="02020603050405020304" pitchFamily="18" charset="0"/>
                        </a:rPr>
                        <a:t>%ISOPEN</a:t>
                      </a:r>
                    </a:p>
                  </a:txBody>
                  <a:tcPr marL="64216" marR="64216" marT="64216" marB="64216"/>
                </a:tc>
                <a:tc>
                  <a:txBody>
                    <a:bodyPr/>
                    <a:lstStyle/>
                    <a:p>
                      <a:pPr algn="l" fontAlgn="t"/>
                      <a:r>
                        <a:rPr lang="en-US" sz="1400">
                          <a:effectLst/>
                          <a:latin typeface="Times New Roman" panose="02020603050405020304" pitchFamily="18" charset="0"/>
                          <a:cs typeface="Times New Roman" panose="02020603050405020304" pitchFamily="18" charset="0"/>
                        </a:rPr>
                        <a:t>It always returns FALSE for implicit cursors, because the SQL cursor is automatically closed after executing its associated SQL statements.</a:t>
                      </a:r>
                    </a:p>
                  </a:txBody>
                  <a:tcPr marL="64216" marR="64216" marT="64216" marB="64216"/>
                </a:tc>
              </a:tr>
              <a:tr h="751192">
                <a:tc>
                  <a:txBody>
                    <a:bodyPr/>
                    <a:lstStyle/>
                    <a:p>
                      <a:pPr algn="l" fontAlgn="t"/>
                      <a:r>
                        <a:rPr lang="en-IN" sz="1400">
                          <a:effectLst/>
                          <a:latin typeface="Times New Roman" panose="02020603050405020304" pitchFamily="18" charset="0"/>
                          <a:cs typeface="Times New Roman" panose="02020603050405020304" pitchFamily="18" charset="0"/>
                        </a:rPr>
                        <a:t>%ROWCOUNT</a:t>
                      </a:r>
                    </a:p>
                  </a:txBody>
                  <a:tcPr marL="64216" marR="64216" marT="64216" marB="64216"/>
                </a:tc>
                <a:tc>
                  <a:txBody>
                    <a:bodyPr/>
                    <a:lstStyle/>
                    <a:p>
                      <a:pPr algn="l" fontAlgn="t"/>
                      <a:r>
                        <a:rPr lang="en-US" sz="1400" dirty="0">
                          <a:effectLst/>
                          <a:latin typeface="Times New Roman" panose="02020603050405020304" pitchFamily="18" charset="0"/>
                          <a:cs typeface="Times New Roman" panose="02020603050405020304" pitchFamily="18" charset="0"/>
                        </a:rPr>
                        <a:t>It returns the number of rows affected by DML statements like INSERT, DELETE, and UPDATE or returned by a SELECT INTO statement.</a:t>
                      </a:r>
                    </a:p>
                  </a:txBody>
                  <a:tcPr marL="64216" marR="64216" marT="64216" marB="64216"/>
                </a:tc>
              </a:tr>
            </a:tbl>
          </a:graphicData>
        </a:graphic>
      </p:graphicFrame>
      <p:sp>
        <p:nvSpPr>
          <p:cNvPr id="5" name="TextBox 4"/>
          <p:cNvSpPr txBox="1"/>
          <p:nvPr/>
        </p:nvSpPr>
        <p:spPr>
          <a:xfrm>
            <a:off x="152400" y="228600"/>
            <a:ext cx="8305800" cy="338554"/>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The following table specifies the status of the cursor with each of its attribute.</a:t>
            </a:r>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78429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76200"/>
            <a:ext cx="8915400" cy="4524315"/>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Let's execute the following program to update the table and increase salary of each customer by 5000. Here, SQL%ROWCOUNT attribute is used to determine the number of rows affected:</a:t>
            </a:r>
          </a:p>
          <a:p>
            <a:r>
              <a:rPr lang="en-US" sz="1600" b="1" dirty="0">
                <a:latin typeface="Times New Roman" panose="02020603050405020304" pitchFamily="18" charset="0"/>
                <a:cs typeface="Times New Roman" panose="02020603050405020304" pitchFamily="18" charset="0"/>
              </a:rPr>
              <a:t>Create procedure:</a:t>
            </a: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DECLARE</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total_rows</a:t>
            </a:r>
            <a:r>
              <a:rPr lang="en-US" sz="1600" dirty="0">
                <a:latin typeface="Times New Roman" panose="02020603050405020304" pitchFamily="18" charset="0"/>
                <a:cs typeface="Times New Roman" panose="02020603050405020304" pitchFamily="18" charset="0"/>
              </a:rPr>
              <a:t> number(2);  </a:t>
            </a:r>
          </a:p>
          <a:p>
            <a:r>
              <a:rPr lang="en-US" sz="1600" b="1" dirty="0">
                <a:latin typeface="Times New Roman" panose="02020603050405020304" pitchFamily="18" charset="0"/>
                <a:cs typeface="Times New Roman" panose="02020603050405020304" pitchFamily="18" charset="0"/>
              </a:rPr>
              <a:t>BEGIN</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UPDATE</a:t>
            </a:r>
            <a:r>
              <a:rPr lang="en-US" sz="1600" dirty="0">
                <a:latin typeface="Times New Roman" panose="02020603050405020304" pitchFamily="18" charset="0"/>
                <a:cs typeface="Times New Roman" panose="02020603050405020304" pitchFamily="18" charset="0"/>
              </a:rPr>
              <a:t>  customers  </a:t>
            </a:r>
          </a:p>
          <a:p>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SET</a:t>
            </a:r>
            <a:r>
              <a:rPr lang="en-US" sz="1600" dirty="0">
                <a:latin typeface="Times New Roman" panose="02020603050405020304" pitchFamily="18" charset="0"/>
                <a:cs typeface="Times New Roman" panose="02020603050405020304" pitchFamily="18" charset="0"/>
              </a:rPr>
              <a:t> salary = salary + 5000;  </a:t>
            </a:r>
          </a:p>
          <a:p>
            <a:r>
              <a:rPr lang="en-US" sz="1600" dirty="0">
                <a:latin typeface="Times New Roman" panose="02020603050405020304" pitchFamily="18" charset="0"/>
                <a:cs typeface="Times New Roman" panose="02020603050405020304" pitchFamily="18" charset="0"/>
              </a:rPr>
              <a:t>   IF </a:t>
            </a:r>
            <a:r>
              <a:rPr lang="en-US" sz="1600" dirty="0" err="1">
                <a:latin typeface="Times New Roman" panose="02020603050405020304" pitchFamily="18" charset="0"/>
                <a:cs typeface="Times New Roman" panose="02020603050405020304" pitchFamily="18" charset="0"/>
              </a:rPr>
              <a:t>sql%notfound</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THEN</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dbms_output.put_line</a:t>
            </a:r>
            <a:r>
              <a:rPr lang="en-US" sz="1600" dirty="0">
                <a:latin typeface="Times New Roman" panose="02020603050405020304" pitchFamily="18" charset="0"/>
                <a:cs typeface="Times New Roman" panose="02020603050405020304" pitchFamily="18" charset="0"/>
              </a:rPr>
              <a:t>('no customers updated');  </a:t>
            </a:r>
          </a:p>
          <a:p>
            <a:r>
              <a:rPr lang="en-US" sz="1600" dirty="0">
                <a:latin typeface="Times New Roman" panose="02020603050405020304" pitchFamily="18" charset="0"/>
                <a:cs typeface="Times New Roman" panose="02020603050405020304" pitchFamily="18" charset="0"/>
              </a:rPr>
              <a:t>   ELSIF </a:t>
            </a:r>
            <a:r>
              <a:rPr lang="en-US" sz="1600" dirty="0" err="1">
                <a:latin typeface="Times New Roman" panose="02020603050405020304" pitchFamily="18" charset="0"/>
                <a:cs typeface="Times New Roman" panose="02020603050405020304" pitchFamily="18" charset="0"/>
              </a:rPr>
              <a:t>sql%found</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THEN</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total_rows</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sql%rowcount</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dbms_output.put_line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total_rows</a:t>
            </a:r>
            <a:r>
              <a:rPr lang="en-US" sz="1600" dirty="0">
                <a:latin typeface="Times New Roman" panose="02020603050405020304" pitchFamily="18" charset="0"/>
                <a:cs typeface="Times New Roman" panose="02020603050405020304" pitchFamily="18" charset="0"/>
              </a:rPr>
              <a:t> || ' customers updated ');  </a:t>
            </a:r>
          </a:p>
          <a:p>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END</a:t>
            </a:r>
            <a:r>
              <a:rPr lang="en-US" sz="1600" dirty="0">
                <a:latin typeface="Times New Roman" panose="02020603050405020304" pitchFamily="18" charset="0"/>
                <a:cs typeface="Times New Roman" panose="02020603050405020304" pitchFamily="18" charset="0"/>
              </a:rPr>
              <a:t> IF;   </a:t>
            </a:r>
          </a:p>
          <a:p>
            <a:r>
              <a:rPr lang="en-US" sz="1600" b="1" dirty="0">
                <a:latin typeface="Times New Roman" panose="02020603050405020304" pitchFamily="18" charset="0"/>
                <a:cs typeface="Times New Roman" panose="02020603050405020304" pitchFamily="18" charset="0"/>
              </a:rPr>
              <a:t>END</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p>
          <a:p>
            <a:endParaRPr lang="en-US" sz="1600" dirty="0" smtClean="0">
              <a:latin typeface="Times New Roman" panose="02020603050405020304" pitchFamily="18" charset="0"/>
              <a:cs typeface="Times New Roman" panose="02020603050405020304" pitchFamily="18" charset="0"/>
            </a:endParaRPr>
          </a:p>
          <a:p>
            <a:endParaRPr lang="en-IN" sz="1600" dirty="0">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152401" y="4147936"/>
            <a:ext cx="6954600" cy="538609"/>
          </a:xfrm>
          <a:prstGeom prst="rect">
            <a:avLst/>
          </a:prstGeom>
          <a:noFill/>
          <a:ln>
            <a:noFill/>
          </a:ln>
          <a:effectLst/>
        </p:spPr>
        <p:txBody>
          <a:bodyPr vert="horz" wrap="square" lIns="91440" tIns="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6 customers updated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PL/SQL procedure successfully completed.</a:t>
            </a:r>
            <a:r>
              <a:rPr kumimoji="0" lang="en-US" altLang="en-US" sz="1600" b="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6904554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145" y="152400"/>
            <a:ext cx="8991600" cy="4770537"/>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Crete a PL/SQL program to update an employee's salary. Use the SQL%NOTFOUND attribute to check whether the salary has been updated or not?</a:t>
            </a:r>
          </a:p>
          <a:p>
            <a:r>
              <a:rPr lang="en-US" sz="1600" b="1" dirty="0">
                <a:latin typeface="Times New Roman" panose="02020603050405020304" pitchFamily="18" charset="0"/>
                <a:cs typeface="Times New Roman" panose="02020603050405020304" pitchFamily="18" charset="0"/>
              </a:rPr>
              <a:t>SET</a:t>
            </a:r>
            <a:r>
              <a:rPr lang="en-US" sz="1600" dirty="0">
                <a:latin typeface="Times New Roman" panose="02020603050405020304" pitchFamily="18" charset="0"/>
                <a:cs typeface="Times New Roman" panose="02020603050405020304" pitchFamily="18" charset="0"/>
              </a:rPr>
              <a:t> SERVEROUTPUT </a:t>
            </a:r>
            <a:r>
              <a:rPr lang="en-US" sz="1600" b="1" dirty="0">
                <a:latin typeface="Times New Roman" panose="02020603050405020304" pitchFamily="18" charset="0"/>
                <a:cs typeface="Times New Roman" panose="02020603050405020304" pitchFamily="18" charset="0"/>
              </a:rPr>
              <a:t>ON</a:t>
            </a:r>
            <a:r>
              <a:rPr lang="en-US" sz="1600" dirty="0">
                <a:latin typeface="Times New Roman" panose="02020603050405020304" pitchFamily="18" charset="0"/>
                <a:cs typeface="Times New Roman" panose="02020603050405020304" pitchFamily="18" charset="0"/>
              </a:rPr>
              <a:t>  </a:t>
            </a:r>
          </a:p>
          <a:p>
            <a:r>
              <a:rPr lang="en-US" sz="1600" b="1" dirty="0">
                <a:latin typeface="Times New Roman" panose="02020603050405020304" pitchFamily="18" charset="0"/>
                <a:cs typeface="Times New Roman" panose="02020603050405020304" pitchFamily="18" charset="0"/>
              </a:rPr>
              <a:t>BEGIN</a:t>
            </a:r>
            <a:r>
              <a:rPr lang="en-US" sz="1600" dirty="0">
                <a:latin typeface="Times New Roman" panose="02020603050405020304" pitchFamily="18" charset="0"/>
                <a:cs typeface="Times New Roman" panose="02020603050405020304" pitchFamily="18" charset="0"/>
              </a:rPr>
              <a:t>  </a:t>
            </a:r>
          </a:p>
          <a:p>
            <a:r>
              <a:rPr lang="en-US" sz="1600" b="1" dirty="0">
                <a:latin typeface="Times New Roman" panose="02020603050405020304" pitchFamily="18" charset="0"/>
                <a:cs typeface="Times New Roman" panose="02020603050405020304" pitchFamily="18" charset="0"/>
              </a:rPr>
              <a:t>Update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emp_data</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set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sal</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sal</a:t>
            </a:r>
            <a:r>
              <a:rPr lang="en-US" sz="1600" dirty="0">
                <a:latin typeface="Times New Roman" panose="02020603050405020304" pitchFamily="18" charset="0"/>
                <a:cs typeface="Times New Roman" panose="02020603050405020304" pitchFamily="18" charset="0"/>
              </a:rPr>
              <a:t> +100 </a:t>
            </a:r>
            <a:r>
              <a:rPr lang="en-US" sz="1600" b="1" dirty="0">
                <a:latin typeface="Times New Roman" panose="02020603050405020304" pitchFamily="18" charset="0"/>
                <a:cs typeface="Times New Roman" panose="02020603050405020304" pitchFamily="18" charset="0"/>
              </a:rPr>
              <a:t>where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empno</a:t>
            </a:r>
            <a:r>
              <a:rPr lang="en-US" sz="1600" dirty="0">
                <a:latin typeface="Times New Roman" panose="02020603050405020304" pitchFamily="18" charset="0"/>
                <a:cs typeface="Times New Roman" panose="02020603050405020304" pitchFamily="18" charset="0"/>
              </a:rPr>
              <a:t> = &amp;</a:t>
            </a:r>
            <a:r>
              <a:rPr lang="en-US" sz="1600" dirty="0" err="1">
                <a:latin typeface="Times New Roman" panose="02020603050405020304" pitchFamily="18" charset="0"/>
                <a:cs typeface="Times New Roman" panose="02020603050405020304" pitchFamily="18" charset="0"/>
              </a:rPr>
              <a:t>empno</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IF SQL%NOTFOUND </a:t>
            </a:r>
            <a:r>
              <a:rPr lang="en-US" sz="1600" b="1" dirty="0">
                <a:latin typeface="Times New Roman" panose="02020603050405020304" pitchFamily="18" charset="0"/>
                <a:cs typeface="Times New Roman" panose="02020603050405020304" pitchFamily="18" charset="0"/>
              </a:rPr>
              <a:t>THEN</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DBMS_OUTPUT.PUT_LINE(‘Record not found’);  </a:t>
            </a:r>
          </a:p>
          <a:p>
            <a:r>
              <a:rPr lang="en-US" sz="1600" b="1" dirty="0">
                <a:latin typeface="Times New Roman" panose="02020603050405020304" pitchFamily="18" charset="0"/>
                <a:cs typeface="Times New Roman" panose="02020603050405020304" pitchFamily="18" charset="0"/>
              </a:rPr>
              <a:t>ELSE</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DBMS_OUTPUT.PUT_LINE(‘Record </a:t>
            </a:r>
            <a:r>
              <a:rPr lang="en-US" sz="1600" b="1" dirty="0">
                <a:latin typeface="Times New Roman" panose="02020603050405020304" pitchFamily="18" charset="0"/>
                <a:cs typeface="Times New Roman" panose="02020603050405020304" pitchFamily="18" charset="0"/>
              </a:rPr>
              <a:t>is</a:t>
            </a:r>
            <a:r>
              <a:rPr lang="en-US" sz="1600" dirty="0">
                <a:latin typeface="Times New Roman" panose="02020603050405020304" pitchFamily="18" charset="0"/>
                <a:cs typeface="Times New Roman" panose="02020603050405020304" pitchFamily="18" charset="0"/>
              </a:rPr>
              <a:t> updated);  </a:t>
            </a:r>
          </a:p>
          <a:p>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END</a:t>
            </a:r>
            <a:r>
              <a:rPr lang="en-US" sz="1600" dirty="0">
                <a:latin typeface="Times New Roman" panose="02020603050405020304" pitchFamily="18" charset="0"/>
                <a:cs typeface="Times New Roman" panose="02020603050405020304" pitchFamily="18" charset="0"/>
              </a:rPr>
              <a:t> IF;  </a:t>
            </a:r>
          </a:p>
          <a:p>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END</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p>
          <a:p>
            <a:endParaRPr lang="en-US" sz="1600" b="1" dirty="0" smtClean="0">
              <a:latin typeface="Times New Roman" panose="02020603050405020304" pitchFamily="18" charset="0"/>
              <a:cs typeface="Times New Roman" panose="02020603050405020304" pitchFamily="18" charset="0"/>
            </a:endParaRPr>
          </a:p>
          <a:p>
            <a:r>
              <a:rPr lang="en-US" sz="1600" b="1" dirty="0" smtClean="0">
                <a:latin typeface="Times New Roman" panose="02020603050405020304" pitchFamily="18" charset="0"/>
                <a:cs typeface="Times New Roman" panose="02020603050405020304" pitchFamily="18" charset="0"/>
              </a:rPr>
              <a:t>Limitations </a:t>
            </a:r>
            <a:r>
              <a:rPr lang="en-US" sz="1600" b="1" dirty="0">
                <a:latin typeface="Times New Roman" panose="02020603050405020304" pitchFamily="18" charset="0"/>
                <a:cs typeface="Times New Roman" panose="02020603050405020304" pitchFamily="18" charset="0"/>
              </a:rPr>
              <a:t>of Implicit Cursor:</a:t>
            </a:r>
          </a:p>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It is less effective as compared to explicit cursor.</a:t>
            </a:r>
          </a:p>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Performs at least two fetches to see if it contains more than one row.</a:t>
            </a:r>
          </a:p>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It is more vulnerable to data errors.</a:t>
            </a:r>
          </a:p>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It provides you with less programmatic control.</a:t>
            </a:r>
          </a:p>
          <a:p>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801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8765337"/>
              </p:ext>
            </p:extLst>
          </p:nvPr>
        </p:nvGraphicFramePr>
        <p:xfrm>
          <a:off x="251520" y="1052736"/>
          <a:ext cx="8229600" cy="3520440"/>
        </p:xfrm>
        <a:graphic>
          <a:graphicData uri="http://schemas.openxmlformats.org/drawingml/2006/table">
            <a:tbl>
              <a:tblPr>
                <a:tableStyleId>{616DA210-FB5B-4158-B5E0-FEB733F419BA}</a:tableStyleId>
              </a:tblPr>
              <a:tblGrid>
                <a:gridCol w="4114800"/>
                <a:gridCol w="4114800"/>
              </a:tblGrid>
              <a:tr h="0">
                <a:tc>
                  <a:txBody>
                    <a:bodyPr/>
                    <a:lstStyle/>
                    <a:p>
                      <a:pPr algn="ctr" fontAlgn="ctr"/>
                      <a:r>
                        <a:rPr lang="en-IN" sz="1400">
                          <a:effectLst/>
                          <a:latin typeface="Times New Roman" pitchFamily="18" charset="0"/>
                          <a:cs typeface="Times New Roman" pitchFamily="18" charset="0"/>
                        </a:rPr>
                        <a:t>SQL</a:t>
                      </a:r>
                      <a:endParaRPr lang="en-IN" sz="1400" b="0">
                        <a:effectLst/>
                        <a:latin typeface="Times New Roman" pitchFamily="18" charset="0"/>
                        <a:cs typeface="Times New Roman" pitchFamily="18" charset="0"/>
                      </a:endParaRPr>
                    </a:p>
                  </a:txBody>
                  <a:tcPr marL="95250" marR="95250" marT="133350" marB="133350" anchor="ctr"/>
                </a:tc>
                <a:tc>
                  <a:txBody>
                    <a:bodyPr/>
                    <a:lstStyle/>
                    <a:p>
                      <a:pPr algn="ctr" fontAlgn="ctr"/>
                      <a:r>
                        <a:rPr lang="en-IN" sz="1400">
                          <a:effectLst/>
                          <a:latin typeface="Times New Roman" pitchFamily="18" charset="0"/>
                          <a:cs typeface="Times New Roman" pitchFamily="18" charset="0"/>
                        </a:rPr>
                        <a:t>PL/SQL</a:t>
                      </a:r>
                      <a:endParaRPr lang="en-IN" sz="1400" b="0">
                        <a:effectLst/>
                        <a:latin typeface="Times New Roman" pitchFamily="18" charset="0"/>
                        <a:cs typeface="Times New Roman" pitchFamily="18" charset="0"/>
                      </a:endParaRPr>
                    </a:p>
                  </a:txBody>
                  <a:tcPr marL="95250" marR="95250" marT="133350" marB="133350" anchor="ctr"/>
                </a:tc>
              </a:tr>
              <a:tr h="0">
                <a:tc>
                  <a:txBody>
                    <a:bodyPr/>
                    <a:lstStyle/>
                    <a:p>
                      <a:pPr algn="ctr" fontAlgn="ctr"/>
                      <a:r>
                        <a:rPr lang="en-US" sz="1400">
                          <a:effectLst/>
                          <a:latin typeface="Times New Roman" pitchFamily="18" charset="0"/>
                          <a:cs typeface="Times New Roman" pitchFamily="18" charset="0"/>
                        </a:rPr>
                        <a:t>SQL is a single query that is used to perform DML and DDL operations.</a:t>
                      </a:r>
                      <a:endParaRPr lang="en-US" sz="1400" b="0">
                        <a:effectLst/>
                        <a:latin typeface="Times New Roman" pitchFamily="18" charset="0"/>
                        <a:cs typeface="Times New Roman" pitchFamily="18" charset="0"/>
                      </a:endParaRPr>
                    </a:p>
                  </a:txBody>
                  <a:tcPr marL="95250" marR="95250" marT="133350" marB="133350" anchor="ctr"/>
                </a:tc>
                <a:tc>
                  <a:txBody>
                    <a:bodyPr/>
                    <a:lstStyle/>
                    <a:p>
                      <a:pPr algn="ctr" fontAlgn="ctr"/>
                      <a:r>
                        <a:rPr lang="en-US" sz="1400">
                          <a:effectLst/>
                          <a:latin typeface="Times New Roman" pitchFamily="18" charset="0"/>
                          <a:cs typeface="Times New Roman" pitchFamily="18" charset="0"/>
                        </a:rPr>
                        <a:t>PL/SQL is a block of codes that used to write the entire program blocks/ procedure/ function, etc.</a:t>
                      </a:r>
                      <a:endParaRPr lang="en-US" sz="1400" b="0">
                        <a:effectLst/>
                        <a:latin typeface="Times New Roman" pitchFamily="18" charset="0"/>
                        <a:cs typeface="Times New Roman" pitchFamily="18" charset="0"/>
                      </a:endParaRPr>
                    </a:p>
                  </a:txBody>
                  <a:tcPr marL="95250" marR="95250" marT="133350" marB="133350" anchor="ctr"/>
                </a:tc>
              </a:tr>
              <a:tr h="0">
                <a:tc>
                  <a:txBody>
                    <a:bodyPr/>
                    <a:lstStyle/>
                    <a:p>
                      <a:pPr algn="ctr" fontAlgn="ctr"/>
                      <a:r>
                        <a:rPr lang="en-US" sz="1400">
                          <a:effectLst/>
                          <a:latin typeface="Times New Roman" pitchFamily="18" charset="0"/>
                          <a:cs typeface="Times New Roman" pitchFamily="18" charset="0"/>
                        </a:rPr>
                        <a:t>It is declarative, that defines what needs to be done, rather than how things need to be done.</a:t>
                      </a:r>
                      <a:endParaRPr lang="en-US" sz="1400" b="0">
                        <a:effectLst/>
                        <a:latin typeface="Times New Roman" pitchFamily="18" charset="0"/>
                        <a:cs typeface="Times New Roman" pitchFamily="18" charset="0"/>
                      </a:endParaRPr>
                    </a:p>
                  </a:txBody>
                  <a:tcPr marL="95250" marR="95250" marT="133350" marB="133350" anchor="ctr"/>
                </a:tc>
                <a:tc>
                  <a:txBody>
                    <a:bodyPr/>
                    <a:lstStyle/>
                    <a:p>
                      <a:pPr algn="ctr" fontAlgn="ctr"/>
                      <a:r>
                        <a:rPr lang="en-US" sz="1400">
                          <a:effectLst/>
                          <a:latin typeface="Times New Roman" pitchFamily="18" charset="0"/>
                          <a:cs typeface="Times New Roman" pitchFamily="18" charset="0"/>
                        </a:rPr>
                        <a:t>PL/SQL is procedural that defines how the things needs to be done.</a:t>
                      </a:r>
                      <a:endParaRPr lang="en-US" sz="1400" b="0">
                        <a:effectLst/>
                        <a:latin typeface="Times New Roman" pitchFamily="18" charset="0"/>
                        <a:cs typeface="Times New Roman" pitchFamily="18" charset="0"/>
                      </a:endParaRPr>
                    </a:p>
                  </a:txBody>
                  <a:tcPr marL="95250" marR="95250" marT="133350" marB="133350" anchor="ctr"/>
                </a:tc>
              </a:tr>
              <a:tr h="0">
                <a:tc>
                  <a:txBody>
                    <a:bodyPr/>
                    <a:lstStyle/>
                    <a:p>
                      <a:pPr algn="ctr" fontAlgn="ctr"/>
                      <a:r>
                        <a:rPr lang="en-US" sz="1400">
                          <a:effectLst/>
                          <a:latin typeface="Times New Roman" pitchFamily="18" charset="0"/>
                          <a:cs typeface="Times New Roman" pitchFamily="18" charset="0"/>
                        </a:rPr>
                        <a:t>Execute as a single statement.</a:t>
                      </a:r>
                      <a:endParaRPr lang="en-US" sz="1400" b="0">
                        <a:effectLst/>
                        <a:latin typeface="Times New Roman" pitchFamily="18" charset="0"/>
                        <a:cs typeface="Times New Roman" pitchFamily="18" charset="0"/>
                      </a:endParaRPr>
                    </a:p>
                  </a:txBody>
                  <a:tcPr marL="95250" marR="95250" marT="133350" marB="133350" anchor="ctr"/>
                </a:tc>
                <a:tc>
                  <a:txBody>
                    <a:bodyPr/>
                    <a:lstStyle/>
                    <a:p>
                      <a:pPr algn="ctr" fontAlgn="ctr"/>
                      <a:r>
                        <a:rPr lang="en-US" sz="1400" dirty="0">
                          <a:effectLst/>
                          <a:latin typeface="Times New Roman" pitchFamily="18" charset="0"/>
                          <a:cs typeface="Times New Roman" pitchFamily="18" charset="0"/>
                        </a:rPr>
                        <a:t>Execute as a whole block.</a:t>
                      </a:r>
                      <a:endParaRPr lang="en-US" sz="1400" b="0" dirty="0">
                        <a:effectLst/>
                        <a:latin typeface="Times New Roman" pitchFamily="18" charset="0"/>
                        <a:cs typeface="Times New Roman" pitchFamily="18" charset="0"/>
                      </a:endParaRPr>
                    </a:p>
                  </a:txBody>
                  <a:tcPr marL="95250" marR="95250" marT="133350" marB="133350" anchor="ctr"/>
                </a:tc>
              </a:tr>
              <a:tr h="0">
                <a:tc>
                  <a:txBody>
                    <a:bodyPr/>
                    <a:lstStyle/>
                    <a:p>
                      <a:pPr algn="ctr" fontAlgn="ctr"/>
                      <a:r>
                        <a:rPr lang="en-US" sz="1400">
                          <a:effectLst/>
                          <a:latin typeface="Times New Roman" pitchFamily="18" charset="0"/>
                          <a:cs typeface="Times New Roman" pitchFamily="18" charset="0"/>
                        </a:rPr>
                        <a:t>Mainly used to manipulate data.</a:t>
                      </a:r>
                      <a:endParaRPr lang="en-US" sz="1400" b="0">
                        <a:effectLst/>
                        <a:latin typeface="Times New Roman" pitchFamily="18" charset="0"/>
                        <a:cs typeface="Times New Roman" pitchFamily="18" charset="0"/>
                      </a:endParaRPr>
                    </a:p>
                  </a:txBody>
                  <a:tcPr marL="95250" marR="95250" marT="133350" marB="133350" anchor="ctr"/>
                </a:tc>
                <a:tc>
                  <a:txBody>
                    <a:bodyPr/>
                    <a:lstStyle/>
                    <a:p>
                      <a:pPr algn="ctr" fontAlgn="ctr"/>
                      <a:r>
                        <a:rPr lang="en-US" sz="1400">
                          <a:effectLst/>
                          <a:latin typeface="Times New Roman" pitchFamily="18" charset="0"/>
                          <a:cs typeface="Times New Roman" pitchFamily="18" charset="0"/>
                        </a:rPr>
                        <a:t>Mainly used to create an application.</a:t>
                      </a:r>
                      <a:endParaRPr lang="en-US" sz="1400" b="0">
                        <a:effectLst/>
                        <a:latin typeface="Times New Roman" pitchFamily="18" charset="0"/>
                        <a:cs typeface="Times New Roman" pitchFamily="18" charset="0"/>
                      </a:endParaRPr>
                    </a:p>
                  </a:txBody>
                  <a:tcPr marL="95250" marR="95250" marT="133350" marB="133350" anchor="ctr"/>
                </a:tc>
              </a:tr>
              <a:tr h="0">
                <a:tc>
                  <a:txBody>
                    <a:bodyPr/>
                    <a:lstStyle/>
                    <a:p>
                      <a:pPr algn="ctr" fontAlgn="ctr"/>
                      <a:r>
                        <a:rPr lang="en-US" sz="1400">
                          <a:effectLst/>
                          <a:latin typeface="Times New Roman" pitchFamily="18" charset="0"/>
                          <a:cs typeface="Times New Roman" pitchFamily="18" charset="0"/>
                        </a:rPr>
                        <a:t>Cannot contain PL/SQL code in it.</a:t>
                      </a:r>
                      <a:endParaRPr lang="en-US" sz="1400" b="0">
                        <a:effectLst/>
                        <a:latin typeface="Times New Roman" pitchFamily="18" charset="0"/>
                        <a:cs typeface="Times New Roman" pitchFamily="18" charset="0"/>
                      </a:endParaRPr>
                    </a:p>
                  </a:txBody>
                  <a:tcPr marL="95250" marR="95250" marT="133350" marB="133350" anchor="ctr"/>
                </a:tc>
                <a:tc>
                  <a:txBody>
                    <a:bodyPr/>
                    <a:lstStyle/>
                    <a:p>
                      <a:pPr algn="ctr" fontAlgn="ctr"/>
                      <a:r>
                        <a:rPr lang="en-US" sz="1400" dirty="0">
                          <a:effectLst/>
                          <a:latin typeface="Times New Roman" pitchFamily="18" charset="0"/>
                          <a:cs typeface="Times New Roman" pitchFamily="18" charset="0"/>
                        </a:rPr>
                        <a:t>It is an extension of SQL, so it can contain SQL inside it.</a:t>
                      </a:r>
                      <a:endParaRPr lang="en-US" sz="1400" b="0" dirty="0">
                        <a:effectLst/>
                        <a:latin typeface="Times New Roman" pitchFamily="18" charset="0"/>
                        <a:cs typeface="Times New Roman" pitchFamily="18" charset="0"/>
                      </a:endParaRPr>
                    </a:p>
                  </a:txBody>
                  <a:tcPr marL="95250" marR="95250" marT="133350" marB="133350" anchor="ctr"/>
                </a:tc>
              </a:tr>
            </a:tbl>
          </a:graphicData>
        </a:graphic>
      </p:graphicFrame>
      <p:sp>
        <p:nvSpPr>
          <p:cNvPr id="3" name="Rectangle 1"/>
          <p:cNvSpPr>
            <a:spLocks noChangeArrowheads="1"/>
          </p:cNvSpPr>
          <p:nvPr/>
        </p:nvSpPr>
        <p:spPr bwMode="auto">
          <a:xfrm>
            <a:off x="107504" y="318955"/>
            <a:ext cx="8496944" cy="553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273239"/>
                </a:solidFill>
                <a:effectLst/>
                <a:latin typeface="Nunito"/>
                <a:cs typeface="Arial" pitchFamily="34" charset="0"/>
              </a:rPr>
              <a:t>Differences Between SQL and PL/SQL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801186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9067800" cy="2308324"/>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2) PL/SQL Explicit Cursors</a:t>
            </a:r>
          </a:p>
          <a:p>
            <a:r>
              <a:rPr lang="en-US" sz="1600" dirty="0">
                <a:latin typeface="Times New Roman" panose="02020603050405020304" pitchFamily="18" charset="0"/>
                <a:cs typeface="Times New Roman" panose="02020603050405020304" pitchFamily="18" charset="0"/>
              </a:rPr>
              <a:t>The Explicit cursors are defined by the programmers to gain more control over the context area. These cursors should be defined in the declaration section of the PL/SQL block. It is created on a SELECT statement which returns more than one row.</a:t>
            </a:r>
          </a:p>
          <a:p>
            <a:r>
              <a:rPr lang="en-US" sz="1600" b="1" dirty="0" smtClean="0">
                <a:latin typeface="Times New Roman" panose="02020603050405020304" pitchFamily="18" charset="0"/>
                <a:cs typeface="Times New Roman" panose="02020603050405020304" pitchFamily="18" charset="0"/>
              </a:rPr>
              <a:t>Syntax </a:t>
            </a:r>
            <a:r>
              <a:rPr lang="en-US" sz="1600" b="1" dirty="0">
                <a:latin typeface="Times New Roman" panose="02020603050405020304" pitchFamily="18" charset="0"/>
                <a:cs typeface="Times New Roman" panose="02020603050405020304" pitchFamily="18" charset="0"/>
              </a:rPr>
              <a:t>of explicit cursor</a:t>
            </a:r>
          </a:p>
          <a:p>
            <a:r>
              <a:rPr lang="en-US" sz="1600" b="1" dirty="0" smtClean="0">
                <a:latin typeface="Times New Roman" panose="02020603050405020304" pitchFamily="18" charset="0"/>
                <a:cs typeface="Times New Roman" panose="02020603050405020304" pitchFamily="18" charset="0"/>
              </a:rPr>
              <a:t>CURSOR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cursor_name</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select_statement</a:t>
            </a:r>
            <a:r>
              <a:rPr lang="en-US" sz="1600" dirty="0" smtClean="0">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You must follow these steps while working with an explicit cursor.</a:t>
            </a:r>
            <a:endParaRPr lang="en-US" sz="1600" dirty="0">
              <a:latin typeface="Times New Roman" panose="02020603050405020304" pitchFamily="18" charset="0"/>
              <a:cs typeface="Times New Roman" panose="02020603050405020304" pitchFamily="18" charset="0"/>
            </a:endParaRPr>
          </a:p>
          <a:p>
            <a:endParaRPr lang="en-IN" sz="1600" dirty="0">
              <a:latin typeface="Times New Roman" panose="02020603050405020304" pitchFamily="18" charset="0"/>
              <a:cs typeface="Times New Roman" panose="02020603050405020304" pitchFamily="18" charset="0"/>
            </a:endParaRPr>
          </a:p>
        </p:txBody>
      </p:sp>
      <p:pic>
        <p:nvPicPr>
          <p:cNvPr id="15362" name="Picture 2" descr="PL/SQL Cursor"/>
          <p:cNvPicPr>
            <a:picLocks noChangeAspect="1" noChangeArrowheads="1"/>
          </p:cNvPicPr>
          <p:nvPr/>
        </p:nvPicPr>
        <p:blipFill rotWithShape="1">
          <a:blip r:embed="rId2">
            <a:extLst>
              <a:ext uri="{28A0092B-C50C-407E-A947-70E740481C1C}">
                <a14:useLocalDpi xmlns:a14="http://schemas.microsoft.com/office/drawing/2010/main" val="0"/>
              </a:ext>
            </a:extLst>
          </a:blip>
          <a:srcRect r="569" b="5738"/>
          <a:stretch/>
        </p:blipFill>
        <p:spPr bwMode="auto">
          <a:xfrm>
            <a:off x="381001" y="2286001"/>
            <a:ext cx="426720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5753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0"/>
            <a:ext cx="8915400" cy="6740307"/>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Declare the cursor to initialize in the memory.</a:t>
            </a:r>
          </a:p>
          <a:p>
            <a:r>
              <a:rPr lang="en-US" sz="1600" dirty="0">
                <a:latin typeface="Times New Roman" panose="02020603050405020304" pitchFamily="18" charset="0"/>
                <a:cs typeface="Times New Roman" panose="02020603050405020304" pitchFamily="18" charset="0"/>
              </a:rPr>
              <a:t>Open the cursor to allocate memory.</a:t>
            </a:r>
          </a:p>
          <a:p>
            <a:r>
              <a:rPr lang="en-US" sz="1600" dirty="0">
                <a:latin typeface="Times New Roman" panose="02020603050405020304" pitchFamily="18" charset="0"/>
                <a:cs typeface="Times New Roman" panose="02020603050405020304" pitchFamily="18" charset="0"/>
              </a:rPr>
              <a:t>Fetch the cursor to retrieve data.</a:t>
            </a:r>
          </a:p>
          <a:p>
            <a:r>
              <a:rPr lang="en-US" sz="1600" dirty="0">
                <a:latin typeface="Times New Roman" panose="02020603050405020304" pitchFamily="18" charset="0"/>
                <a:cs typeface="Times New Roman" panose="02020603050405020304" pitchFamily="18" charset="0"/>
              </a:rPr>
              <a:t>Close the cursor to release allocated memory</a:t>
            </a:r>
            <a:r>
              <a:rPr lang="en-US" sz="1600" dirty="0" smtClean="0">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1) Declare the cursor:</a:t>
            </a:r>
          </a:p>
          <a:p>
            <a:r>
              <a:rPr lang="en-US" sz="1600" dirty="0">
                <a:latin typeface="Times New Roman" panose="02020603050405020304" pitchFamily="18" charset="0"/>
                <a:cs typeface="Times New Roman" panose="02020603050405020304" pitchFamily="18" charset="0"/>
              </a:rPr>
              <a:t>It defines the cursor with a name and the associated SELECT statement. Every cursor must be declared before use in the declaration segment of the PL/SQL block. Declaring a cursor means giving it a name and specifying the SELECT statement with which the cursor is associated. At this time there is no memory allocation. Declaration segment of PL/SQL block may declare more than one cursors at a time but of different names.</a:t>
            </a:r>
          </a:p>
          <a:p>
            <a:r>
              <a:rPr lang="en-US" sz="1600" b="1" dirty="0" smtClean="0">
                <a:latin typeface="Times New Roman" panose="02020603050405020304" pitchFamily="18" charset="0"/>
                <a:cs typeface="Times New Roman" panose="02020603050405020304" pitchFamily="18" charset="0"/>
              </a:rPr>
              <a:t>Syntax</a:t>
            </a:r>
          </a:p>
          <a:p>
            <a:r>
              <a:rPr lang="en-US" sz="1600" dirty="0">
                <a:latin typeface="Times New Roman" panose="02020603050405020304" pitchFamily="18" charset="0"/>
                <a:cs typeface="Times New Roman" panose="02020603050405020304" pitchFamily="18" charset="0"/>
              </a:rPr>
              <a:t>CURSOR </a:t>
            </a:r>
            <a:r>
              <a:rPr lang="en-US" sz="1600" b="1" dirty="0">
                <a:latin typeface="Times New Roman" panose="02020603050405020304" pitchFamily="18" charset="0"/>
                <a:cs typeface="Times New Roman" panose="02020603050405020304" pitchFamily="18" charset="0"/>
              </a:rPr>
              <a:t>name</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IS</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SELECT</a:t>
            </a:r>
            <a:r>
              <a:rPr lang="en-US" sz="1600" dirty="0">
                <a:latin typeface="Times New Roman" panose="02020603050405020304" pitchFamily="18" charset="0"/>
                <a:cs typeface="Times New Roman" panose="02020603050405020304" pitchFamily="18" charset="0"/>
              </a:rPr>
              <a:t> statement;   </a:t>
            </a:r>
          </a:p>
          <a:p>
            <a:endParaRPr lang="en-US" sz="1600" dirty="0" smtClean="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2) Open the cursor:</a:t>
            </a:r>
          </a:p>
          <a:p>
            <a:r>
              <a:rPr lang="en-US" sz="1600" dirty="0">
                <a:latin typeface="Times New Roman" panose="02020603050405020304" pitchFamily="18" charset="0"/>
                <a:cs typeface="Times New Roman" panose="02020603050405020304" pitchFamily="18" charset="0"/>
              </a:rPr>
              <a:t>It is used to allocate memory for the cursor and make it easy to fetch the rows returned by the SQL statements into it. After the declaration, the cursor is opened with OPEN statement to process the rows in the cursor.</a:t>
            </a:r>
          </a:p>
          <a:p>
            <a:r>
              <a:rPr lang="en-US" sz="1600" dirty="0">
                <a:latin typeface="Times New Roman" panose="02020603050405020304" pitchFamily="18" charset="0"/>
                <a:cs typeface="Times New Roman" panose="02020603050405020304" pitchFamily="18" charset="0"/>
              </a:rPr>
              <a:t>While opening the cursor, the actual memory allocation to the cursor takes place which is crucial for processing information. The SELECT statement related with the cursor is parsed. It also locates the active data set i.e. rows of all included that are declared to the cursor and are created when the cursor is opened. When the OPEN statement is performed, rows are not retrieved from the active data set. Instead, the FETECH statement retrieves the rows. It also places a pointer just before the first row in the active set.</a:t>
            </a:r>
          </a:p>
          <a:p>
            <a:r>
              <a:rPr lang="en-US" sz="1600" b="1" dirty="0" smtClean="0">
                <a:latin typeface="Times New Roman" panose="02020603050405020304" pitchFamily="18" charset="0"/>
                <a:cs typeface="Times New Roman" panose="02020603050405020304" pitchFamily="18" charset="0"/>
              </a:rPr>
              <a:t>Syntax</a:t>
            </a:r>
            <a:endParaRPr lang="en-US" sz="1600" b="1" dirty="0">
              <a:latin typeface="Times New Roman" panose="02020603050405020304" pitchFamily="18" charset="0"/>
              <a:cs typeface="Times New Roman" panose="02020603050405020304" pitchFamily="18" charset="0"/>
            </a:endParaRPr>
          </a:p>
          <a:p>
            <a:r>
              <a:rPr lang="en-IN" sz="1600" dirty="0">
                <a:latin typeface="Times New Roman" panose="02020603050405020304" pitchFamily="18" charset="0"/>
                <a:cs typeface="Times New Roman" panose="02020603050405020304" pitchFamily="18" charset="0"/>
              </a:rPr>
              <a:t>OPEN </a:t>
            </a:r>
            <a:r>
              <a:rPr lang="en-IN" sz="1600" dirty="0" err="1">
                <a:latin typeface="Times New Roman" panose="02020603050405020304" pitchFamily="18" charset="0"/>
                <a:cs typeface="Times New Roman" panose="02020603050405020304" pitchFamily="18" charset="0"/>
              </a:rPr>
              <a:t>cursor_name</a:t>
            </a:r>
            <a:r>
              <a:rPr lang="en-IN"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4523679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31" y="0"/>
            <a:ext cx="8915400" cy="624786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3) Fetch the cursor:</a:t>
            </a:r>
          </a:p>
          <a:p>
            <a:r>
              <a:rPr lang="en-US" sz="1600" dirty="0">
                <a:latin typeface="Times New Roman" panose="02020603050405020304" pitchFamily="18" charset="0"/>
                <a:cs typeface="Times New Roman" panose="02020603050405020304" pitchFamily="18" charset="0"/>
              </a:rPr>
              <a:t>After the cursor is opened, the active data set is identified and the SELECT statement related with the cursor is executed. The FETCH statement retrieves one row at a time from the active data set. After performing each FETCH statement the cursor pointer moves to the next row in the active data set and retrieves it.</a:t>
            </a:r>
          </a:p>
          <a:p>
            <a:r>
              <a:rPr lang="en-US" sz="1600" dirty="0">
                <a:latin typeface="Times New Roman" panose="02020603050405020304" pitchFamily="18" charset="0"/>
                <a:cs typeface="Times New Roman" panose="02020603050405020304" pitchFamily="18" charset="0"/>
              </a:rPr>
              <a:t>It is used to access one row at a time. You can fetch rows from the above-opened cursor as follows:</a:t>
            </a:r>
          </a:p>
          <a:p>
            <a:r>
              <a:rPr lang="en-US" sz="1600" b="1" dirty="0">
                <a:latin typeface="Times New Roman" panose="02020603050405020304" pitchFamily="18" charset="0"/>
                <a:cs typeface="Times New Roman" panose="02020603050405020304" pitchFamily="18" charset="0"/>
              </a:rPr>
              <a:t>Syntax for cursor fetch:</a:t>
            </a:r>
            <a:endParaRPr lang="en-US" sz="1600" dirty="0">
              <a:latin typeface="Times New Roman" panose="02020603050405020304" pitchFamily="18" charset="0"/>
              <a:cs typeface="Times New Roman" panose="02020603050405020304" pitchFamily="18" charset="0"/>
            </a:endParaRPr>
          </a:p>
          <a:p>
            <a:r>
              <a:rPr lang="en-IN" sz="1600" dirty="0">
                <a:latin typeface="Times New Roman" panose="02020603050405020304" pitchFamily="18" charset="0"/>
                <a:cs typeface="Times New Roman" panose="02020603050405020304" pitchFamily="18" charset="0"/>
              </a:rPr>
              <a:t>FETCH</a:t>
            </a:r>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cursor_name</a:t>
            </a:r>
            <a:r>
              <a:rPr lang="en-IN" sz="1600" dirty="0">
                <a:latin typeface="Times New Roman" panose="02020603050405020304" pitchFamily="18" charset="0"/>
                <a:cs typeface="Times New Roman" panose="02020603050405020304" pitchFamily="18" charset="0"/>
              </a:rPr>
              <a:t> </a:t>
            </a:r>
            <a:r>
              <a:rPr lang="en-IN" sz="1600" b="1" dirty="0">
                <a:latin typeface="Times New Roman" panose="02020603050405020304" pitchFamily="18" charset="0"/>
                <a:cs typeface="Times New Roman" panose="02020603050405020304" pitchFamily="18" charset="0"/>
              </a:rPr>
              <a:t>INTO</a:t>
            </a:r>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variable_list</a:t>
            </a:r>
            <a:r>
              <a:rPr lang="en-IN" sz="1600" dirty="0">
                <a:latin typeface="Times New Roman" panose="02020603050405020304" pitchFamily="18" charset="0"/>
                <a:cs typeface="Times New Roman" panose="02020603050405020304" pitchFamily="18" charset="0"/>
              </a:rPr>
              <a:t>; </a:t>
            </a:r>
            <a:endParaRPr lang="en-IN"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In the above syntax, where </a:t>
            </a:r>
            <a:r>
              <a:rPr lang="en-US" sz="1600" dirty="0" err="1">
                <a:latin typeface="Times New Roman" panose="02020603050405020304" pitchFamily="18" charset="0"/>
                <a:cs typeface="Times New Roman" panose="02020603050405020304" pitchFamily="18" charset="0"/>
              </a:rPr>
              <a:t>cursor_name</a:t>
            </a:r>
            <a:r>
              <a:rPr lang="en-US" sz="1600" dirty="0">
                <a:latin typeface="Times New Roman" panose="02020603050405020304" pitchFamily="18" charset="0"/>
                <a:cs typeface="Times New Roman" panose="02020603050405020304" pitchFamily="18" charset="0"/>
              </a:rPr>
              <a:t> is the name of the cursor from which the records are retrieved and </a:t>
            </a:r>
            <a:r>
              <a:rPr lang="en-US" sz="1600" dirty="0" err="1">
                <a:latin typeface="Times New Roman" panose="02020603050405020304" pitchFamily="18" charset="0"/>
                <a:cs typeface="Times New Roman" panose="02020603050405020304" pitchFamily="18" charset="0"/>
              </a:rPr>
              <a:t>variable_list</a:t>
            </a:r>
            <a:r>
              <a:rPr lang="en-US" sz="1600" dirty="0">
                <a:latin typeface="Times New Roman" panose="02020603050405020304" pitchFamily="18" charset="0"/>
                <a:cs typeface="Times New Roman" panose="02020603050405020304" pitchFamily="18" charset="0"/>
              </a:rPr>
              <a:t> is the name of the variables to which the columns values are assigned. There must be a corresponding variable in the INTO test for each column name returned by the query related to cursors. The variables data type must match the corresponding database columns. The loop structures are used to retrieve records from the cursor into a variable one row at a time. The most commonly used Loop structure is the LOOP-END Loop. You can also fetch the record into a record structure with %ROWTYPE attribute</a:t>
            </a:r>
            <a:r>
              <a:rPr lang="en-US" sz="1600" dirty="0" smtClean="0">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4) Close the cursor:</a:t>
            </a:r>
          </a:p>
          <a:p>
            <a:r>
              <a:rPr lang="en-US" sz="1600" dirty="0">
                <a:latin typeface="Times New Roman" panose="02020603050405020304" pitchFamily="18" charset="0"/>
                <a:cs typeface="Times New Roman" panose="02020603050405020304" pitchFamily="18" charset="0"/>
              </a:rPr>
              <a:t>After the rows in the cursor are processed, it is released with a CLOSE statement. The CLOSE statement closes the cursor and the active data set is not defined. It is used to free the already defined memory. Once the cursor is closed, you can reopen the cursor for further processing, possibly using a different parameter value to create a new active data set.</a:t>
            </a:r>
          </a:p>
          <a:p>
            <a:endParaRPr lang="en-US" sz="1600" dirty="0" smtClean="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The following syntax is used to close a cursor that was opened above</a:t>
            </a:r>
            <a:r>
              <a:rPr lang="en-US" sz="1600" b="1" dirty="0" smtClean="0">
                <a:latin typeface="Times New Roman" panose="02020603050405020304" pitchFamily="18" charset="0"/>
                <a:cs typeface="Times New Roman" panose="02020603050405020304" pitchFamily="18" charset="0"/>
              </a:rPr>
              <a:t>:</a:t>
            </a:r>
            <a:endParaRPr lang="en-US" sz="1600" b="1"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Syntax for cursor close</a:t>
            </a:r>
            <a:r>
              <a:rPr lang="en-US" sz="1600" b="1" dirty="0" smtClean="0">
                <a:latin typeface="Times New Roman" panose="02020603050405020304" pitchFamily="18" charset="0"/>
                <a:cs typeface="Times New Roman" panose="02020603050405020304" pitchFamily="18" charset="0"/>
              </a:rPr>
              <a:t>:</a:t>
            </a:r>
            <a:endParaRPr lang="en-US" sz="1600" b="1"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Close </a:t>
            </a:r>
            <a:r>
              <a:rPr lang="en-US" sz="1600" dirty="0" err="1">
                <a:latin typeface="Times New Roman" panose="02020603050405020304" pitchFamily="18" charset="0"/>
                <a:cs typeface="Times New Roman" panose="02020603050405020304" pitchFamily="18" charset="0"/>
              </a:rPr>
              <a:t>cursor_name</a:t>
            </a:r>
            <a:r>
              <a:rPr lang="en-US" sz="1600" dirty="0">
                <a:latin typeface="Times New Roman" panose="02020603050405020304" pitchFamily="18" charset="0"/>
                <a:cs typeface="Times New Roman" panose="02020603050405020304" pitchFamily="18" charset="0"/>
              </a:rPr>
              <a:t>; </a:t>
            </a:r>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55896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067800" cy="3785652"/>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The PL/SQL Explicit Cursor attributes are used to retrieve information about the status of Explicit Cursor. The Explicit Cursor has the same set of attributes as that of implicit cursor attributes. These properties can be accessed in PL/SQL statements and not just SQL statements properties. You can reference these attributes by using the given syntax:</a:t>
            </a:r>
          </a:p>
          <a:p>
            <a:r>
              <a:rPr lang="en-US" sz="1600" dirty="0">
                <a:latin typeface="Times New Roman" panose="02020603050405020304" pitchFamily="18" charset="0"/>
                <a:cs typeface="Times New Roman" panose="02020603050405020304" pitchFamily="18" charset="0"/>
              </a:rPr>
              <a:t>&lt;</a:t>
            </a:r>
            <a:r>
              <a:rPr lang="en-US" sz="1600" dirty="0" err="1">
                <a:latin typeface="Times New Roman" panose="02020603050405020304" pitchFamily="18" charset="0"/>
                <a:cs typeface="Times New Roman" panose="02020603050405020304" pitchFamily="18" charset="0"/>
              </a:rPr>
              <a:t>cursorname</a:t>
            </a:r>
            <a:r>
              <a:rPr lang="en-US" sz="1600" dirty="0">
                <a:latin typeface="Times New Roman" panose="02020603050405020304" pitchFamily="18" charset="0"/>
                <a:cs typeface="Times New Roman" panose="02020603050405020304" pitchFamily="18" charset="0"/>
              </a:rPr>
              <a:t>&gt; % &lt;</a:t>
            </a:r>
            <a:r>
              <a:rPr lang="en-US" sz="1600" dirty="0" err="1">
                <a:latin typeface="Times New Roman" panose="02020603050405020304" pitchFamily="18" charset="0"/>
                <a:cs typeface="Times New Roman" panose="02020603050405020304" pitchFamily="18" charset="0"/>
              </a:rPr>
              <a:t>attributename</a:t>
            </a:r>
            <a:r>
              <a:rPr lang="en-US" sz="1600" dirty="0">
                <a:latin typeface="Times New Roman" panose="02020603050405020304" pitchFamily="18" charset="0"/>
                <a:cs typeface="Times New Roman" panose="02020603050405020304" pitchFamily="18" charset="0"/>
              </a:rPr>
              <a:t>&gt;  </a:t>
            </a:r>
          </a:p>
          <a:p>
            <a:r>
              <a:rPr lang="en-US" sz="1600" dirty="0">
                <a:latin typeface="Times New Roman" panose="02020603050405020304" pitchFamily="18" charset="0"/>
                <a:cs typeface="Times New Roman" panose="02020603050405020304" pitchFamily="18" charset="0"/>
              </a:rPr>
              <a:t>In the above syntax, where </a:t>
            </a:r>
            <a:r>
              <a:rPr lang="en-US" sz="1600" dirty="0" err="1">
                <a:latin typeface="Times New Roman" panose="02020603050405020304" pitchFamily="18" charset="0"/>
                <a:cs typeface="Times New Roman" panose="02020603050405020304" pitchFamily="18" charset="0"/>
              </a:rPr>
              <a:t>cursorname</a:t>
            </a:r>
            <a:r>
              <a:rPr lang="en-US" sz="1600" dirty="0">
                <a:latin typeface="Times New Roman" panose="02020603050405020304" pitchFamily="18" charset="0"/>
                <a:cs typeface="Times New Roman" panose="02020603050405020304" pitchFamily="18" charset="0"/>
              </a:rPr>
              <a:t> is the name of the cursor you have entered.</a:t>
            </a:r>
          </a:p>
          <a:p>
            <a:r>
              <a:rPr lang="en-US" sz="1600" b="1" dirty="0">
                <a:latin typeface="Times New Roman" panose="02020603050405020304" pitchFamily="18" charset="0"/>
                <a:cs typeface="Times New Roman" panose="02020603050405020304" pitchFamily="18" charset="0"/>
              </a:rPr>
              <a:t>The various Explicit Cursor attributes are:</a:t>
            </a: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&lt;</a:t>
            </a:r>
            <a:r>
              <a:rPr lang="en-US" sz="1600" b="1" dirty="0" err="1">
                <a:latin typeface="Times New Roman" panose="02020603050405020304" pitchFamily="18" charset="0"/>
                <a:cs typeface="Times New Roman" panose="02020603050405020304" pitchFamily="18" charset="0"/>
              </a:rPr>
              <a:t>cursorname</a:t>
            </a:r>
            <a:r>
              <a:rPr lang="en-US" sz="1600" b="1" dirty="0">
                <a:latin typeface="Times New Roman" panose="02020603050405020304" pitchFamily="18" charset="0"/>
                <a:cs typeface="Times New Roman" panose="02020603050405020304" pitchFamily="18" charset="0"/>
              </a:rPr>
              <a:t>&gt; %FOUND:</a:t>
            </a:r>
            <a:r>
              <a:rPr lang="en-US" sz="1600" dirty="0">
                <a:latin typeface="Times New Roman" panose="02020603050405020304" pitchFamily="18" charset="0"/>
                <a:cs typeface="Times New Roman" panose="02020603050405020304" pitchFamily="18" charset="0"/>
              </a:rPr>
              <a:t> Returns TRUE if the record was not successfully retrieved, otherwise FALSE.</a:t>
            </a:r>
          </a:p>
          <a:p>
            <a:r>
              <a:rPr lang="en-US" sz="1600" b="1" dirty="0">
                <a:latin typeface="Times New Roman" panose="02020603050405020304" pitchFamily="18" charset="0"/>
                <a:cs typeface="Times New Roman" panose="02020603050405020304" pitchFamily="18" charset="0"/>
              </a:rPr>
              <a:t>&lt;</a:t>
            </a:r>
            <a:r>
              <a:rPr lang="en-US" sz="1600" b="1" dirty="0" err="1">
                <a:latin typeface="Times New Roman" panose="02020603050405020304" pitchFamily="18" charset="0"/>
                <a:cs typeface="Times New Roman" panose="02020603050405020304" pitchFamily="18" charset="0"/>
              </a:rPr>
              <a:t>cursorname</a:t>
            </a:r>
            <a:r>
              <a:rPr lang="en-US" sz="1600" b="1" dirty="0">
                <a:latin typeface="Times New Roman" panose="02020603050405020304" pitchFamily="18" charset="0"/>
                <a:cs typeface="Times New Roman" panose="02020603050405020304" pitchFamily="18" charset="0"/>
              </a:rPr>
              <a:t>&gt; %NOTFOUND: </a:t>
            </a:r>
            <a:r>
              <a:rPr lang="en-US" sz="1600" dirty="0">
                <a:latin typeface="Times New Roman" panose="02020603050405020304" pitchFamily="18" charset="0"/>
                <a:cs typeface="Times New Roman" panose="02020603050405020304" pitchFamily="18" charset="0"/>
              </a:rPr>
              <a:t>Returns TRUE if the records were successfully retrieved, otherwise FALSE.</a:t>
            </a:r>
          </a:p>
          <a:p>
            <a:r>
              <a:rPr lang="en-US" sz="1600" b="1" dirty="0">
                <a:latin typeface="Times New Roman" panose="02020603050405020304" pitchFamily="18" charset="0"/>
                <a:cs typeface="Times New Roman" panose="02020603050405020304" pitchFamily="18" charset="0"/>
              </a:rPr>
              <a:t>&lt;</a:t>
            </a:r>
            <a:r>
              <a:rPr lang="en-US" sz="1600" b="1" dirty="0" err="1">
                <a:latin typeface="Times New Roman" panose="02020603050405020304" pitchFamily="18" charset="0"/>
                <a:cs typeface="Times New Roman" panose="02020603050405020304" pitchFamily="18" charset="0"/>
              </a:rPr>
              <a:t>cursorname</a:t>
            </a:r>
            <a:r>
              <a:rPr lang="en-US" sz="1600" b="1" dirty="0">
                <a:latin typeface="Times New Roman" panose="02020603050405020304" pitchFamily="18" charset="0"/>
                <a:cs typeface="Times New Roman" panose="02020603050405020304" pitchFamily="18" charset="0"/>
              </a:rPr>
              <a:t>&gt; %ROWCOUNT:</a:t>
            </a:r>
            <a:r>
              <a:rPr lang="en-US" sz="1600" dirty="0">
                <a:latin typeface="Times New Roman" panose="02020603050405020304" pitchFamily="18" charset="0"/>
                <a:cs typeface="Times New Roman" panose="02020603050405020304" pitchFamily="18" charset="0"/>
              </a:rPr>
              <a:t> Returns the number of records retrieved from the specified cursor at that time.</a:t>
            </a:r>
          </a:p>
          <a:p>
            <a:r>
              <a:rPr lang="en-US" sz="1600" b="1" dirty="0">
                <a:latin typeface="Times New Roman" panose="02020603050405020304" pitchFamily="18" charset="0"/>
                <a:cs typeface="Times New Roman" panose="02020603050405020304" pitchFamily="18" charset="0"/>
              </a:rPr>
              <a:t>&lt;</a:t>
            </a:r>
            <a:r>
              <a:rPr lang="en-US" sz="1600" b="1" dirty="0" err="1">
                <a:latin typeface="Times New Roman" panose="02020603050405020304" pitchFamily="18" charset="0"/>
                <a:cs typeface="Times New Roman" panose="02020603050405020304" pitchFamily="18" charset="0"/>
              </a:rPr>
              <a:t>cursorname</a:t>
            </a:r>
            <a:r>
              <a:rPr lang="en-US" sz="1600" b="1" dirty="0">
                <a:latin typeface="Times New Roman" panose="02020603050405020304" pitchFamily="18" charset="0"/>
                <a:cs typeface="Times New Roman" panose="02020603050405020304" pitchFamily="18" charset="0"/>
              </a:rPr>
              <a:t>&gt; %ISOPEN:</a:t>
            </a:r>
            <a:r>
              <a:rPr lang="en-US" sz="1600" dirty="0">
                <a:latin typeface="Times New Roman" panose="02020603050405020304" pitchFamily="18" charset="0"/>
                <a:cs typeface="Times New Roman" panose="02020603050405020304" pitchFamily="18" charset="0"/>
              </a:rPr>
              <a:t> It returns FALSE if the specified cursor is not opened, otherwise returns TRUE.</a:t>
            </a:r>
          </a:p>
          <a:p>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61477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8991600" cy="4031873"/>
          </a:xfrm>
          <a:prstGeom prst="rect">
            <a:avLst/>
          </a:prstGeom>
          <a:noFill/>
        </p:spPr>
        <p:txBody>
          <a:bodyPr wrap="square" rtlCol="0">
            <a:spAutoFit/>
          </a:bodyPr>
          <a:lstStyle/>
          <a:p>
            <a:r>
              <a:rPr lang="en-IN" sz="1600" dirty="0">
                <a:latin typeface="Times New Roman" panose="02020603050405020304" pitchFamily="18" charset="0"/>
                <a:cs typeface="Times New Roman" panose="02020603050405020304" pitchFamily="18" charset="0"/>
              </a:rPr>
              <a:t>SET SERVEROUTPUT </a:t>
            </a:r>
            <a:r>
              <a:rPr lang="en-IN" sz="1600" b="1" dirty="0">
                <a:latin typeface="Times New Roman" panose="02020603050405020304" pitchFamily="18" charset="0"/>
                <a:cs typeface="Times New Roman" panose="02020603050405020304" pitchFamily="18" charset="0"/>
              </a:rPr>
              <a:t>ON</a:t>
            </a:r>
            <a:r>
              <a:rPr lang="en-IN" sz="1600" dirty="0">
                <a:latin typeface="Times New Roman" panose="02020603050405020304" pitchFamily="18" charset="0"/>
                <a:cs typeface="Times New Roman" panose="02020603050405020304" pitchFamily="18" charset="0"/>
              </a:rPr>
              <a:t>;  </a:t>
            </a:r>
          </a:p>
          <a:p>
            <a:r>
              <a:rPr lang="en-IN" sz="1600" b="1" dirty="0">
                <a:latin typeface="Times New Roman" panose="02020603050405020304" pitchFamily="18" charset="0"/>
                <a:cs typeface="Times New Roman" panose="02020603050405020304" pitchFamily="18" charset="0"/>
              </a:rPr>
              <a:t>DECLARE</a:t>
            </a:r>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   </a:t>
            </a:r>
            <a:r>
              <a:rPr lang="en-IN" sz="1600" b="1" dirty="0">
                <a:latin typeface="Times New Roman" panose="02020603050405020304" pitchFamily="18" charset="0"/>
                <a:cs typeface="Times New Roman" panose="02020603050405020304" pitchFamily="18" charset="0"/>
              </a:rPr>
              <a:t>CURSOR</a:t>
            </a:r>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d_cursor</a:t>
            </a:r>
            <a:r>
              <a:rPr lang="en-IN" sz="1600" dirty="0">
                <a:latin typeface="Times New Roman" panose="02020603050405020304" pitchFamily="18" charset="0"/>
                <a:cs typeface="Times New Roman" panose="02020603050405020304" pitchFamily="18" charset="0"/>
              </a:rPr>
              <a:t> </a:t>
            </a:r>
            <a:r>
              <a:rPr lang="en-IN" sz="1600" b="1" dirty="0">
                <a:latin typeface="Times New Roman" panose="02020603050405020304" pitchFamily="18" charset="0"/>
                <a:cs typeface="Times New Roman" panose="02020603050405020304" pitchFamily="18" charset="0"/>
              </a:rPr>
              <a:t>IS</a:t>
            </a:r>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   </a:t>
            </a:r>
            <a:r>
              <a:rPr lang="en-IN" sz="1600" b="1" dirty="0">
                <a:latin typeface="Times New Roman" panose="02020603050405020304" pitchFamily="18" charset="0"/>
                <a:cs typeface="Times New Roman" panose="02020603050405020304" pitchFamily="18" charset="0"/>
              </a:rPr>
              <a:t>SELECT</a:t>
            </a:r>
            <a:r>
              <a:rPr lang="en-IN" sz="1600" dirty="0">
                <a:latin typeface="Times New Roman" panose="02020603050405020304" pitchFamily="18" charset="0"/>
                <a:cs typeface="Times New Roman" panose="02020603050405020304" pitchFamily="18" charset="0"/>
              </a:rPr>
              <a:t> * </a:t>
            </a:r>
            <a:r>
              <a:rPr lang="en-IN" sz="1600" b="1" dirty="0">
                <a:latin typeface="Times New Roman" panose="02020603050405020304" pitchFamily="18" charset="0"/>
                <a:cs typeface="Times New Roman" panose="02020603050405020304" pitchFamily="18" charset="0"/>
              </a:rPr>
              <a:t>from</a:t>
            </a:r>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Dept</a:t>
            </a:r>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D_Record</a:t>
            </a:r>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Dept</a:t>
            </a:r>
            <a:r>
              <a:rPr lang="en-IN" sz="1600" dirty="0">
                <a:latin typeface="Times New Roman" panose="02020603050405020304" pitchFamily="18" charset="0"/>
                <a:cs typeface="Times New Roman" panose="02020603050405020304" pitchFamily="18" charset="0"/>
              </a:rPr>
              <a:t> % ROWTYPE;  </a:t>
            </a:r>
          </a:p>
          <a:p>
            <a:r>
              <a:rPr lang="en-IN" sz="1600" b="1" dirty="0">
                <a:latin typeface="Times New Roman" panose="02020603050405020304" pitchFamily="18" charset="0"/>
                <a:cs typeface="Times New Roman" panose="02020603050405020304" pitchFamily="18" charset="0"/>
              </a:rPr>
              <a:t>BEGIN</a:t>
            </a:r>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   </a:t>
            </a:r>
            <a:r>
              <a:rPr lang="en-IN" sz="1600" b="1" dirty="0">
                <a:latin typeface="Times New Roman" panose="02020603050405020304" pitchFamily="18" charset="0"/>
                <a:cs typeface="Times New Roman" panose="02020603050405020304" pitchFamily="18" charset="0"/>
              </a:rPr>
              <a:t>OPEN</a:t>
            </a:r>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d_cursor</a:t>
            </a:r>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   LOOP  </a:t>
            </a:r>
          </a:p>
          <a:p>
            <a:r>
              <a:rPr lang="en-IN" sz="1600" dirty="0">
                <a:latin typeface="Times New Roman" panose="02020603050405020304" pitchFamily="18" charset="0"/>
                <a:cs typeface="Times New Roman" panose="02020603050405020304" pitchFamily="18" charset="0"/>
              </a:rPr>
              <a:t>      </a:t>
            </a:r>
            <a:r>
              <a:rPr lang="en-IN" sz="1600" b="1" dirty="0">
                <a:latin typeface="Times New Roman" panose="02020603050405020304" pitchFamily="18" charset="0"/>
                <a:cs typeface="Times New Roman" panose="02020603050405020304" pitchFamily="18" charset="0"/>
              </a:rPr>
              <a:t>FETCH</a:t>
            </a:r>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d_cursor</a:t>
            </a:r>
            <a:r>
              <a:rPr lang="en-IN" sz="1600" dirty="0">
                <a:latin typeface="Times New Roman" panose="02020603050405020304" pitchFamily="18" charset="0"/>
                <a:cs typeface="Times New Roman" panose="02020603050405020304" pitchFamily="18" charset="0"/>
              </a:rPr>
              <a:t> </a:t>
            </a:r>
            <a:r>
              <a:rPr lang="en-IN" sz="1600" b="1" dirty="0">
                <a:latin typeface="Times New Roman" panose="02020603050405020304" pitchFamily="18" charset="0"/>
                <a:cs typeface="Times New Roman" panose="02020603050405020304" pitchFamily="18" charset="0"/>
              </a:rPr>
              <a:t>INTO</a:t>
            </a:r>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D_Record</a:t>
            </a:r>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      EXIT </a:t>
            </a:r>
            <a:r>
              <a:rPr lang="en-IN" sz="1600" b="1" dirty="0">
                <a:latin typeface="Times New Roman" panose="02020603050405020304" pitchFamily="18" charset="0"/>
                <a:cs typeface="Times New Roman" panose="02020603050405020304" pitchFamily="18" charset="0"/>
              </a:rPr>
              <a:t>WHEN</a:t>
            </a:r>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d_cursor%NOTFOUND</a:t>
            </a:r>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      DBMS_OUTPUT.PUT_LINE(</a:t>
            </a:r>
            <a:r>
              <a:rPr lang="en-IN" sz="1600" dirty="0" err="1">
                <a:latin typeface="Times New Roman" panose="02020603050405020304" pitchFamily="18" charset="0"/>
                <a:cs typeface="Times New Roman" panose="02020603050405020304" pitchFamily="18" charset="0"/>
              </a:rPr>
              <a:t>D_Record.Dname</a:t>
            </a:r>
            <a:r>
              <a:rPr lang="en-IN" sz="1600" dirty="0">
                <a:latin typeface="Times New Roman" panose="02020603050405020304" pitchFamily="18" charset="0"/>
                <a:cs typeface="Times New Roman" panose="02020603050405020304" pitchFamily="18" charset="0"/>
              </a:rPr>
              <a:t> || '    ' || </a:t>
            </a:r>
            <a:r>
              <a:rPr lang="en-IN" sz="1600" dirty="0" err="1">
                <a:latin typeface="Times New Roman" panose="02020603050405020304" pitchFamily="18" charset="0"/>
                <a:cs typeface="Times New Roman" panose="02020603050405020304" pitchFamily="18" charset="0"/>
              </a:rPr>
              <a:t>D_Record.Loc</a:t>
            </a:r>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   </a:t>
            </a:r>
            <a:r>
              <a:rPr lang="en-IN" sz="1600" b="1" dirty="0">
                <a:latin typeface="Times New Roman" panose="02020603050405020304" pitchFamily="18" charset="0"/>
                <a:cs typeface="Times New Roman" panose="02020603050405020304" pitchFamily="18" charset="0"/>
              </a:rPr>
              <a:t>END</a:t>
            </a:r>
            <a:r>
              <a:rPr lang="en-IN" sz="1600" dirty="0">
                <a:latin typeface="Times New Roman" panose="02020603050405020304" pitchFamily="18" charset="0"/>
                <a:cs typeface="Times New Roman" panose="02020603050405020304" pitchFamily="18" charset="0"/>
              </a:rPr>
              <a:t> LOOP;  </a:t>
            </a:r>
          </a:p>
          <a:p>
            <a:r>
              <a:rPr lang="en-IN" sz="1600" dirty="0">
                <a:latin typeface="Times New Roman" panose="02020603050405020304" pitchFamily="18" charset="0"/>
                <a:cs typeface="Times New Roman" panose="02020603050405020304" pitchFamily="18" charset="0"/>
              </a:rPr>
              <a:t>   </a:t>
            </a:r>
            <a:r>
              <a:rPr lang="en-IN" sz="1600" b="1" dirty="0">
                <a:latin typeface="Times New Roman" panose="02020603050405020304" pitchFamily="18" charset="0"/>
                <a:cs typeface="Times New Roman" panose="02020603050405020304" pitchFamily="18" charset="0"/>
              </a:rPr>
              <a:t>CLOSE</a:t>
            </a:r>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d_cursor</a:t>
            </a:r>
            <a:r>
              <a:rPr lang="en-IN" sz="1600" dirty="0">
                <a:latin typeface="Times New Roman" panose="02020603050405020304" pitchFamily="18" charset="0"/>
                <a:cs typeface="Times New Roman" panose="02020603050405020304" pitchFamily="18" charset="0"/>
              </a:rPr>
              <a:t>;  </a:t>
            </a:r>
          </a:p>
          <a:p>
            <a:r>
              <a:rPr lang="en-IN" sz="1600" b="1" dirty="0">
                <a:latin typeface="Times New Roman" panose="02020603050405020304" pitchFamily="18" charset="0"/>
                <a:cs typeface="Times New Roman" panose="02020603050405020304" pitchFamily="18" charset="0"/>
              </a:rPr>
              <a:t>END</a:t>
            </a:r>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  </a:t>
            </a:r>
          </a:p>
          <a:p>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473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928992" cy="6740307"/>
          </a:xfrm>
          <a:prstGeom prst="rect">
            <a:avLst/>
          </a:prstGeom>
          <a:noFill/>
        </p:spPr>
        <p:txBody>
          <a:bodyPr wrap="square" rtlCol="0">
            <a:spAutoFit/>
          </a:bodyPr>
          <a:lstStyle/>
          <a:p>
            <a:pPr fontAlgn="base"/>
            <a:r>
              <a:rPr lang="en-US" b="1" dirty="0"/>
              <a:t>Structure of PL/SQL Block</a:t>
            </a:r>
          </a:p>
          <a:p>
            <a:pPr fontAlgn="base"/>
            <a:r>
              <a:rPr lang="en-US" dirty="0"/>
              <a:t>PL/SQL extends SQL by adding constructs found in </a:t>
            </a:r>
            <a:r>
              <a:rPr lang="en-US" b="1" dirty="0"/>
              <a:t>procedural languages</a:t>
            </a:r>
            <a:r>
              <a:rPr lang="en-US" dirty="0"/>
              <a:t>, resulting in a structural language that is more powerful than SQL. The basic unit in PL/SQL is a block. All PL/SQL programs are made up of blocks, which can be nested within each other</a:t>
            </a:r>
            <a:r>
              <a:rPr lang="en-US" dirty="0" smtClean="0"/>
              <a:t>.</a:t>
            </a:r>
          </a:p>
          <a:p>
            <a:pPr fontAlgn="base"/>
            <a:r>
              <a:rPr lang="en-US" dirty="0" smtClean="0"/>
              <a:t>Typically</a:t>
            </a:r>
            <a:r>
              <a:rPr lang="en-US" dirty="0"/>
              <a:t>, each block performs a logical action in the program. A block has the following structure:</a:t>
            </a:r>
          </a:p>
          <a:p>
            <a:r>
              <a:rPr lang="en-US" b="1" dirty="0" smtClean="0">
                <a:effectLst/>
              </a:rPr>
              <a:t>DECLARE</a:t>
            </a:r>
            <a:r>
              <a:rPr lang="en-US" dirty="0" smtClean="0">
                <a:effectLst/>
              </a:rPr>
              <a:t> </a:t>
            </a:r>
          </a:p>
          <a:p>
            <a:r>
              <a:rPr lang="en-US" dirty="0" smtClean="0">
                <a:effectLst/>
              </a:rPr>
              <a:t>declaration statements; </a:t>
            </a:r>
          </a:p>
          <a:p>
            <a:r>
              <a:rPr lang="en-US" b="1" dirty="0" smtClean="0">
                <a:effectLst/>
              </a:rPr>
              <a:t>BEGIN</a:t>
            </a:r>
            <a:r>
              <a:rPr lang="en-US" dirty="0" smtClean="0">
                <a:effectLst/>
              </a:rPr>
              <a:t> </a:t>
            </a:r>
          </a:p>
          <a:p>
            <a:r>
              <a:rPr lang="en-US" dirty="0" smtClean="0">
                <a:effectLst/>
              </a:rPr>
              <a:t>executable statements </a:t>
            </a:r>
          </a:p>
          <a:p>
            <a:r>
              <a:rPr lang="en-US" b="1" dirty="0" smtClean="0">
                <a:effectLst/>
              </a:rPr>
              <a:t>EXCEPTIONS</a:t>
            </a:r>
            <a:r>
              <a:rPr lang="en-US" dirty="0" smtClean="0">
                <a:effectLst/>
              </a:rPr>
              <a:t> exception handling statements </a:t>
            </a:r>
          </a:p>
          <a:p>
            <a:r>
              <a:rPr lang="en-US" b="1" dirty="0" smtClean="0">
                <a:effectLst/>
              </a:rPr>
              <a:t>END;</a:t>
            </a:r>
          </a:p>
          <a:p>
            <a:endParaRPr lang="en-US" dirty="0" smtClean="0"/>
          </a:p>
          <a:p>
            <a:pPr fontAlgn="base"/>
            <a:r>
              <a:rPr lang="en-US" dirty="0"/>
              <a:t>Declare section starts with </a:t>
            </a:r>
            <a:r>
              <a:rPr lang="en-US" b="1" dirty="0"/>
              <a:t>DECLARE</a:t>
            </a:r>
            <a:r>
              <a:rPr lang="en-US" dirty="0"/>
              <a:t> keyword in which variables, constants, records as cursors can be declared which stores data temporarily. It basically consists definition of PL/SQL identifiers. This part of the code is optional.</a:t>
            </a:r>
          </a:p>
          <a:p>
            <a:pPr fontAlgn="base"/>
            <a:r>
              <a:rPr lang="en-US" dirty="0"/>
              <a:t>Execution section starts with </a:t>
            </a:r>
            <a:r>
              <a:rPr lang="en-US" b="1" dirty="0"/>
              <a:t>BEGIN</a:t>
            </a:r>
            <a:r>
              <a:rPr lang="en-US" dirty="0"/>
              <a:t> and ends with </a:t>
            </a:r>
            <a:r>
              <a:rPr lang="en-US" b="1" dirty="0"/>
              <a:t>END</a:t>
            </a:r>
            <a:r>
              <a:rPr lang="en-US" dirty="0"/>
              <a:t> </a:t>
            </a:r>
            <a:r>
              <a:rPr lang="en-US" dirty="0" err="1"/>
              <a:t>keyword.This</a:t>
            </a:r>
            <a:r>
              <a:rPr lang="en-US" dirty="0"/>
              <a:t> is a mandatory section and here the program logic is written to perform any task like loops and conditional statements. It supports all DML commands, DDL commands and SQL*PLUS built-in functions as well.</a:t>
            </a:r>
          </a:p>
          <a:p>
            <a:pPr fontAlgn="base"/>
            <a:r>
              <a:rPr lang="en-US" dirty="0"/>
              <a:t>Exception section starts with </a:t>
            </a:r>
            <a:r>
              <a:rPr lang="en-US" b="1" dirty="0"/>
              <a:t>EXCEPTION</a:t>
            </a:r>
            <a:r>
              <a:rPr lang="en-US" dirty="0"/>
              <a:t> </a:t>
            </a:r>
            <a:r>
              <a:rPr lang="en-US" dirty="0" err="1"/>
              <a:t>keyword.This</a:t>
            </a:r>
            <a:r>
              <a:rPr lang="en-US" dirty="0"/>
              <a:t> section is optional which contains statements that are executed when a run-time error occurs. Any exceptions can be handled in this section.</a:t>
            </a:r>
          </a:p>
          <a:p>
            <a:endParaRPr lang="en-IN" dirty="0"/>
          </a:p>
        </p:txBody>
      </p:sp>
    </p:spTree>
    <p:extLst>
      <p:ext uri="{BB962C8B-B14F-4D97-AF65-F5344CB8AC3E}">
        <p14:creationId xmlns:p14="http://schemas.microsoft.com/office/powerpoint/2010/main" val="591309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9036496" cy="4801314"/>
          </a:xfrm>
          <a:prstGeom prst="rect">
            <a:avLst/>
          </a:prstGeom>
          <a:noFill/>
        </p:spPr>
        <p:txBody>
          <a:bodyPr wrap="square" rtlCol="0">
            <a:spAutoFit/>
          </a:bodyPr>
          <a:lstStyle/>
          <a:p>
            <a:pPr fontAlgn="base"/>
            <a:r>
              <a:rPr lang="en-US" b="1" dirty="0"/>
              <a:t>PL/SQL Identifiers</a:t>
            </a:r>
          </a:p>
          <a:p>
            <a:pPr fontAlgn="base"/>
            <a:r>
              <a:rPr lang="en-US" dirty="0"/>
              <a:t>There are several PL/SQL identifiers such as variables, constants, procedures, cursors, triggers etc.</a:t>
            </a:r>
          </a:p>
          <a:p>
            <a:pPr marL="342900" indent="-342900" fontAlgn="base">
              <a:buAutoNum type="arabicPeriod"/>
            </a:pPr>
            <a:r>
              <a:rPr lang="en-US" b="1" u="sng" dirty="0" smtClean="0"/>
              <a:t>Variables</a:t>
            </a:r>
            <a:r>
              <a:rPr lang="en-US" dirty="0"/>
              <a:t>: Like several other programming languages, variables in PL/SQL must be declared prior to its use. They should have a valid name and data type as well. </a:t>
            </a:r>
            <a:endParaRPr lang="en-US" dirty="0" smtClean="0"/>
          </a:p>
          <a:p>
            <a:pPr fontAlgn="base"/>
            <a:r>
              <a:rPr lang="en-US" dirty="0" smtClean="0"/>
              <a:t>Syntax </a:t>
            </a:r>
            <a:r>
              <a:rPr lang="en-US" dirty="0"/>
              <a:t>for declaration of variables:</a:t>
            </a:r>
          </a:p>
          <a:p>
            <a:pPr fontAlgn="base"/>
            <a:r>
              <a:rPr lang="en-US" dirty="0" err="1" smtClean="0">
                <a:effectLst/>
              </a:rPr>
              <a:t>variable_name</a:t>
            </a:r>
            <a:r>
              <a:rPr lang="en-US" dirty="0" smtClean="0">
                <a:effectLst/>
              </a:rPr>
              <a:t> </a:t>
            </a:r>
            <a:r>
              <a:rPr lang="en-US" dirty="0" err="1" smtClean="0">
                <a:effectLst/>
              </a:rPr>
              <a:t>datatype</a:t>
            </a:r>
            <a:r>
              <a:rPr lang="en-US" dirty="0" smtClean="0">
                <a:effectLst/>
              </a:rPr>
              <a:t> [NOT NULL := value ];</a:t>
            </a:r>
          </a:p>
          <a:p>
            <a:pPr fontAlgn="base"/>
            <a:r>
              <a:rPr lang="en-US" dirty="0" smtClean="0"/>
              <a:t>Example </a:t>
            </a:r>
            <a:r>
              <a:rPr lang="en-US" dirty="0"/>
              <a:t>to show how to declare variables in PL/SQL : </a:t>
            </a:r>
          </a:p>
          <a:p>
            <a:pPr fontAlgn="base"/>
            <a:r>
              <a:rPr lang="en-US" dirty="0" smtClean="0">
                <a:effectLst/>
              </a:rPr>
              <a:t>SQL&gt; SET SERVEROUTPUT ON; </a:t>
            </a:r>
          </a:p>
          <a:p>
            <a:pPr fontAlgn="base"/>
            <a:r>
              <a:rPr lang="en-US" dirty="0" smtClean="0">
                <a:effectLst/>
              </a:rPr>
              <a:t>SQL&gt; DECLARE </a:t>
            </a:r>
          </a:p>
          <a:p>
            <a:pPr fontAlgn="base"/>
            <a:r>
              <a:rPr lang="en-US" dirty="0" smtClean="0">
                <a:effectLst/>
              </a:rPr>
              <a:t>var1 INTEGER; </a:t>
            </a:r>
          </a:p>
          <a:p>
            <a:pPr fontAlgn="base"/>
            <a:r>
              <a:rPr lang="en-US" dirty="0" smtClean="0">
                <a:effectLst/>
              </a:rPr>
              <a:t>var2 REAL; </a:t>
            </a:r>
          </a:p>
          <a:p>
            <a:pPr fontAlgn="base"/>
            <a:r>
              <a:rPr lang="en-US" dirty="0" smtClean="0">
                <a:effectLst/>
              </a:rPr>
              <a:t>var3 varchar2(20) ; </a:t>
            </a:r>
          </a:p>
          <a:p>
            <a:pPr fontAlgn="base"/>
            <a:r>
              <a:rPr lang="en-US" dirty="0" smtClean="0">
                <a:effectLst/>
              </a:rPr>
              <a:t>BEGIN null; END; /</a:t>
            </a:r>
          </a:p>
          <a:p>
            <a:pPr fontAlgn="base"/>
            <a:endParaRPr lang="en-US" dirty="0" smtClean="0"/>
          </a:p>
          <a:p>
            <a:pPr fontAlgn="base"/>
            <a:r>
              <a:rPr lang="en-US" dirty="0" smtClean="0"/>
              <a:t>Output</a:t>
            </a:r>
            <a:r>
              <a:rPr lang="en-US" dirty="0"/>
              <a:t>:</a:t>
            </a:r>
          </a:p>
          <a:p>
            <a:r>
              <a:rPr lang="en-US" dirty="0" smtClean="0">
                <a:effectLst/>
              </a:rPr>
              <a:t>PL/SQL procedure successfully completed.</a:t>
            </a:r>
            <a:endParaRPr lang="en-IN" dirty="0"/>
          </a:p>
        </p:txBody>
      </p:sp>
    </p:spTree>
    <p:extLst>
      <p:ext uri="{BB962C8B-B14F-4D97-AF65-F5344CB8AC3E}">
        <p14:creationId xmlns:p14="http://schemas.microsoft.com/office/powerpoint/2010/main" val="386677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9144000" cy="2862322"/>
          </a:xfrm>
          <a:prstGeom prst="rect">
            <a:avLst/>
          </a:prstGeom>
          <a:noFill/>
        </p:spPr>
        <p:txBody>
          <a:bodyPr wrap="square" rtlCol="0">
            <a:spAutoFit/>
          </a:bodyPr>
          <a:lstStyle/>
          <a:p>
            <a:pPr fontAlgn="base"/>
            <a:r>
              <a:rPr lang="en-US" b="1" i="1" dirty="0"/>
              <a:t>Explanation:</a:t>
            </a:r>
            <a:endParaRPr lang="en-US" dirty="0"/>
          </a:p>
          <a:p>
            <a:pPr lvl="1" fontAlgn="base"/>
            <a:r>
              <a:rPr lang="en-US" b="1" u="sng" dirty="0"/>
              <a:t>SET SERVEROUTPUT ON</a:t>
            </a:r>
            <a:r>
              <a:rPr lang="en-US" dirty="0"/>
              <a:t>: It is used to display the buffer used by the </a:t>
            </a:r>
            <a:r>
              <a:rPr lang="en-US" dirty="0" err="1"/>
              <a:t>dbms_output</a:t>
            </a:r>
            <a:r>
              <a:rPr lang="en-US" dirty="0"/>
              <a:t>.</a:t>
            </a:r>
          </a:p>
          <a:p>
            <a:pPr lvl="1" fontAlgn="base"/>
            <a:r>
              <a:rPr lang="en-US" b="1" u="sng" dirty="0"/>
              <a:t>var1 INTEGER</a:t>
            </a:r>
            <a:r>
              <a:rPr lang="en-US" b="1" dirty="0"/>
              <a:t> :</a:t>
            </a:r>
            <a:r>
              <a:rPr lang="en-US" dirty="0"/>
              <a:t> It is the declaration of variable, named </a:t>
            </a:r>
            <a:r>
              <a:rPr lang="en-US" b="1" i="1" dirty="0"/>
              <a:t>var1</a:t>
            </a:r>
            <a:r>
              <a:rPr lang="en-US" dirty="0"/>
              <a:t> which is of integer type. There are many other data types that can be used like float, </a:t>
            </a:r>
            <a:r>
              <a:rPr lang="en-US" dirty="0" err="1"/>
              <a:t>int</a:t>
            </a:r>
            <a:r>
              <a:rPr lang="en-US" dirty="0"/>
              <a:t>, real, </a:t>
            </a:r>
            <a:r>
              <a:rPr lang="en-US" dirty="0" err="1"/>
              <a:t>smallint</a:t>
            </a:r>
            <a:r>
              <a:rPr lang="en-US" dirty="0"/>
              <a:t>, long etc. It also supports variables used in SQL as well like NUMBER(</a:t>
            </a:r>
            <a:r>
              <a:rPr lang="en-US" dirty="0" err="1"/>
              <a:t>prec</a:t>
            </a:r>
            <a:r>
              <a:rPr lang="en-US" dirty="0"/>
              <a:t>, scale), </a:t>
            </a:r>
            <a:r>
              <a:rPr lang="en-US" dirty="0" err="1"/>
              <a:t>varchar</a:t>
            </a:r>
            <a:r>
              <a:rPr lang="en-US" dirty="0"/>
              <a:t>, varchar2 etc.</a:t>
            </a:r>
          </a:p>
          <a:p>
            <a:pPr lvl="1" fontAlgn="base"/>
            <a:r>
              <a:rPr lang="en-US" b="1" u="sng" dirty="0"/>
              <a:t>PL/SQL procedure successfully completed.</a:t>
            </a:r>
            <a:r>
              <a:rPr lang="en-US" b="1" dirty="0"/>
              <a:t>:</a:t>
            </a:r>
            <a:r>
              <a:rPr lang="en-US" dirty="0"/>
              <a:t> It is displayed when the code is compiled and executed successfully.</a:t>
            </a:r>
          </a:p>
          <a:p>
            <a:pPr lvl="1" fontAlgn="base"/>
            <a:r>
              <a:rPr lang="en-US" b="1" u="sng" dirty="0"/>
              <a:t>Slash (/) after END;</a:t>
            </a:r>
            <a:r>
              <a:rPr lang="en-US" b="1" dirty="0"/>
              <a:t>:</a:t>
            </a:r>
            <a:r>
              <a:rPr lang="en-US" dirty="0"/>
              <a:t> The slash (/) tells the SQL*Plus to execute the block.</a:t>
            </a:r>
          </a:p>
          <a:p>
            <a:pPr lvl="1" fontAlgn="base"/>
            <a:r>
              <a:rPr lang="en-US" b="1" u="sng" dirty="0"/>
              <a:t>Assignment operator (:=)</a:t>
            </a:r>
            <a:r>
              <a:rPr lang="en-US" dirty="0"/>
              <a:t> : It is used to assign a value to a variable.</a:t>
            </a:r>
          </a:p>
          <a:p>
            <a:endParaRPr lang="en-IN" dirty="0"/>
          </a:p>
        </p:txBody>
      </p:sp>
    </p:spTree>
    <p:extLst>
      <p:ext uri="{BB962C8B-B14F-4D97-AF65-F5344CB8AC3E}">
        <p14:creationId xmlns:p14="http://schemas.microsoft.com/office/powerpoint/2010/main" val="1399391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9036496" cy="6740307"/>
          </a:xfrm>
          <a:prstGeom prst="rect">
            <a:avLst/>
          </a:prstGeom>
          <a:noFill/>
        </p:spPr>
        <p:txBody>
          <a:bodyPr wrap="square" rtlCol="0">
            <a:spAutoFit/>
          </a:bodyPr>
          <a:lstStyle/>
          <a:p>
            <a:pPr fontAlgn="base"/>
            <a:r>
              <a:rPr lang="en-US" b="1" u="sng" dirty="0"/>
              <a:t>Displaying Output</a:t>
            </a:r>
            <a:r>
              <a:rPr lang="en-US" dirty="0"/>
              <a:t>: The outputs are displayed by using DBMS_OUTPUT which is a built-in package that enables the user to display output, debugging information, and send messages from PL/SQL blocks, subprograms, packages, and triggers. </a:t>
            </a:r>
            <a:endParaRPr lang="en-US" dirty="0" smtClean="0"/>
          </a:p>
          <a:p>
            <a:pPr fontAlgn="base"/>
            <a:r>
              <a:rPr lang="en-US" dirty="0" smtClean="0"/>
              <a:t>Example:</a:t>
            </a:r>
            <a:r>
              <a:rPr lang="en-US" dirty="0"/>
              <a:t> </a:t>
            </a:r>
          </a:p>
          <a:p>
            <a:pPr fontAlgn="base"/>
            <a:r>
              <a:rPr lang="en-US" dirty="0" smtClean="0">
                <a:effectLst/>
              </a:rPr>
              <a:t>SQL&gt; SET SERVEROUTPUT ON; </a:t>
            </a:r>
          </a:p>
          <a:p>
            <a:pPr fontAlgn="base"/>
            <a:r>
              <a:rPr lang="en-US" dirty="0" smtClean="0">
                <a:effectLst/>
              </a:rPr>
              <a:t>SQL&gt; DECLARE </a:t>
            </a:r>
          </a:p>
          <a:p>
            <a:pPr fontAlgn="base"/>
            <a:r>
              <a:rPr lang="en-US" dirty="0" err="1" smtClean="0">
                <a:effectLst/>
              </a:rPr>
              <a:t>var</a:t>
            </a:r>
            <a:r>
              <a:rPr lang="en-US" dirty="0" smtClean="0">
                <a:effectLst/>
              </a:rPr>
              <a:t> varchar2(40) := ‘Welcome to PL/SQL' ; </a:t>
            </a:r>
          </a:p>
          <a:p>
            <a:pPr fontAlgn="base"/>
            <a:r>
              <a:rPr lang="en-US" dirty="0" smtClean="0">
                <a:effectLst/>
              </a:rPr>
              <a:t>BEGIN </a:t>
            </a:r>
            <a:r>
              <a:rPr lang="en-US" dirty="0" err="1" smtClean="0">
                <a:effectLst/>
              </a:rPr>
              <a:t>dbms_output.put_line</a:t>
            </a:r>
            <a:r>
              <a:rPr lang="en-US" dirty="0" smtClean="0">
                <a:effectLst/>
              </a:rPr>
              <a:t>(</a:t>
            </a:r>
            <a:r>
              <a:rPr lang="en-US" dirty="0" err="1" smtClean="0">
                <a:effectLst/>
              </a:rPr>
              <a:t>var</a:t>
            </a:r>
            <a:r>
              <a:rPr lang="en-US" dirty="0" smtClean="0">
                <a:effectLst/>
              </a:rPr>
              <a:t>); </a:t>
            </a:r>
          </a:p>
          <a:p>
            <a:pPr fontAlgn="base"/>
            <a:r>
              <a:rPr lang="en-US" dirty="0" smtClean="0">
                <a:effectLst/>
              </a:rPr>
              <a:t>END; </a:t>
            </a:r>
          </a:p>
          <a:p>
            <a:pPr fontAlgn="base"/>
            <a:r>
              <a:rPr lang="en-US" dirty="0" smtClean="0">
                <a:effectLst/>
              </a:rPr>
              <a:t>/</a:t>
            </a:r>
          </a:p>
          <a:p>
            <a:pPr fontAlgn="base"/>
            <a:r>
              <a:rPr lang="en-US" dirty="0" smtClean="0"/>
              <a:t>Output</a:t>
            </a:r>
            <a:r>
              <a:rPr lang="en-US" dirty="0"/>
              <a:t>:</a:t>
            </a:r>
          </a:p>
          <a:p>
            <a:r>
              <a:rPr lang="en-US" dirty="0" smtClean="0">
                <a:effectLst/>
              </a:rPr>
              <a:t>Welcome to PL/SQL </a:t>
            </a:r>
          </a:p>
          <a:p>
            <a:r>
              <a:rPr lang="en-US" dirty="0" smtClean="0">
                <a:effectLst/>
              </a:rPr>
              <a:t>PL/SQL procedure successfully completed.</a:t>
            </a:r>
          </a:p>
          <a:p>
            <a:endParaRPr lang="en-US" dirty="0"/>
          </a:p>
          <a:p>
            <a:pPr fontAlgn="base"/>
            <a:r>
              <a:rPr lang="en-US" b="1" i="1" dirty="0"/>
              <a:t>Explanation:</a:t>
            </a:r>
            <a:endParaRPr lang="en-US" dirty="0"/>
          </a:p>
          <a:p>
            <a:pPr lvl="1" fontAlgn="base"/>
            <a:r>
              <a:rPr lang="en-US" i="1" dirty="0" err="1"/>
              <a:t>dbms_output.put_line</a:t>
            </a:r>
            <a:r>
              <a:rPr lang="en-US" dirty="0"/>
              <a:t> : This command is used to direct the PL/SQL output to a screen</a:t>
            </a:r>
            <a:r>
              <a:rPr lang="en-US" dirty="0" smtClean="0"/>
              <a:t>.</a:t>
            </a:r>
          </a:p>
          <a:p>
            <a:pPr lvl="1" fontAlgn="base"/>
            <a:endParaRPr lang="en-US" dirty="0"/>
          </a:p>
          <a:p>
            <a:pPr fontAlgn="base"/>
            <a:r>
              <a:rPr lang="en-US" b="1" u="sng" dirty="0"/>
              <a:t>Using Comments</a:t>
            </a:r>
            <a:r>
              <a:rPr lang="en-US" dirty="0"/>
              <a:t>: Like in many other programming languages, in PL/SQL also, comments can be put within the code which has no effect in the code. There are two syntaxes to create comments in PL/SQL :</a:t>
            </a:r>
          </a:p>
          <a:p>
            <a:pPr lvl="1" fontAlgn="base"/>
            <a:r>
              <a:rPr lang="en-US" b="1" u="sng" dirty="0"/>
              <a:t>Single Line Comment:</a:t>
            </a:r>
            <a:r>
              <a:rPr lang="en-US" dirty="0"/>
              <a:t> To create a single line comment , the symbol – – is used.</a:t>
            </a:r>
          </a:p>
          <a:p>
            <a:pPr lvl="1" fontAlgn="base"/>
            <a:r>
              <a:rPr lang="en-US" b="1" u="sng" dirty="0"/>
              <a:t>Multi Line Comment:</a:t>
            </a:r>
            <a:r>
              <a:rPr lang="en-US" dirty="0"/>
              <a:t> To create comments that span over several lines, the symbol /* and */ is used.</a:t>
            </a:r>
          </a:p>
          <a:p>
            <a:endParaRPr lang="en-IN" dirty="0"/>
          </a:p>
        </p:txBody>
      </p:sp>
    </p:spTree>
    <p:extLst>
      <p:ext uri="{BB962C8B-B14F-4D97-AF65-F5344CB8AC3E}">
        <p14:creationId xmlns:p14="http://schemas.microsoft.com/office/powerpoint/2010/main" val="622631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88640"/>
            <a:ext cx="8928992" cy="3693319"/>
          </a:xfrm>
          <a:prstGeom prst="rect">
            <a:avLst/>
          </a:prstGeom>
          <a:noFill/>
        </p:spPr>
        <p:txBody>
          <a:bodyPr wrap="square" rtlCol="0">
            <a:spAutoFit/>
          </a:bodyPr>
          <a:lstStyle/>
          <a:p>
            <a:pPr fontAlgn="base"/>
            <a:r>
              <a:rPr lang="en-US" b="1" u="sng" dirty="0"/>
              <a:t>Taking input from user</a:t>
            </a:r>
            <a:r>
              <a:rPr lang="en-US" dirty="0"/>
              <a:t>: Just like in other programming languages, in PL/SQL also, we can take input from the user and store it in a variable. Let us see an example to show how to take input from users in PL/SQL: </a:t>
            </a:r>
          </a:p>
          <a:p>
            <a:r>
              <a:rPr lang="en-US" dirty="0" smtClean="0">
                <a:effectLst/>
              </a:rPr>
              <a:t>SQL&gt; SET SERVEROUTPUT ON; </a:t>
            </a:r>
          </a:p>
          <a:p>
            <a:r>
              <a:rPr lang="en-US" dirty="0" smtClean="0">
                <a:effectLst/>
              </a:rPr>
              <a:t>SQL&gt; DECLARE </a:t>
            </a:r>
          </a:p>
          <a:p>
            <a:r>
              <a:rPr lang="en-US" dirty="0" smtClean="0">
                <a:effectLst/>
              </a:rPr>
              <a:t>-- taking input for variable a </a:t>
            </a:r>
          </a:p>
          <a:p>
            <a:r>
              <a:rPr lang="en-US" dirty="0" smtClean="0">
                <a:effectLst/>
              </a:rPr>
              <a:t>a number := &amp;</a:t>
            </a:r>
            <a:r>
              <a:rPr lang="en-US" dirty="0" err="1" smtClean="0">
                <a:effectLst/>
              </a:rPr>
              <a:t>amp;a</a:t>
            </a:r>
            <a:r>
              <a:rPr lang="en-US" dirty="0" smtClean="0">
                <a:effectLst/>
              </a:rPr>
              <a:t>; </a:t>
            </a:r>
          </a:p>
          <a:p>
            <a:r>
              <a:rPr lang="en-US" dirty="0" smtClean="0">
                <a:effectLst/>
              </a:rPr>
              <a:t>-- taking input for variable b </a:t>
            </a:r>
          </a:p>
          <a:p>
            <a:r>
              <a:rPr lang="en-US" dirty="0" smtClean="0">
                <a:effectLst/>
              </a:rPr>
              <a:t>b varchar2(30) := &amp;</a:t>
            </a:r>
            <a:r>
              <a:rPr lang="en-US" dirty="0" err="1" smtClean="0">
                <a:effectLst/>
              </a:rPr>
              <a:t>amp;b</a:t>
            </a:r>
            <a:r>
              <a:rPr lang="en-US" dirty="0" smtClean="0">
                <a:effectLst/>
              </a:rPr>
              <a:t>; </a:t>
            </a:r>
          </a:p>
          <a:p>
            <a:r>
              <a:rPr lang="en-US" dirty="0" smtClean="0">
                <a:effectLst/>
              </a:rPr>
              <a:t>BEGIN </a:t>
            </a:r>
          </a:p>
          <a:p>
            <a:r>
              <a:rPr lang="en-US" dirty="0" smtClean="0">
                <a:effectLst/>
              </a:rPr>
              <a:t>null; </a:t>
            </a:r>
          </a:p>
          <a:p>
            <a:r>
              <a:rPr lang="en-US" dirty="0" smtClean="0">
                <a:effectLst/>
              </a:rPr>
              <a:t>END; </a:t>
            </a:r>
          </a:p>
          <a:p>
            <a:r>
              <a:rPr lang="en-US" dirty="0" smtClean="0">
                <a:effectLst/>
              </a:rPr>
              <a:t>/</a:t>
            </a:r>
            <a:endParaRPr lang="en-IN" dirty="0"/>
          </a:p>
        </p:txBody>
      </p:sp>
    </p:spTree>
    <p:extLst>
      <p:ext uri="{BB962C8B-B14F-4D97-AF65-F5344CB8AC3E}">
        <p14:creationId xmlns:p14="http://schemas.microsoft.com/office/powerpoint/2010/main" val="546337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3097</Words>
  <Application>Microsoft Office PowerPoint</Application>
  <PresentationFormat>On-screen Show (4:3)</PresentationFormat>
  <Paragraphs>674</Paragraphs>
  <Slides>44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Arial</vt:lpstr>
      <vt:lpstr>Calibri</vt:lpstr>
      <vt:lpstr>inherit</vt:lpstr>
      <vt:lpstr>Nunito</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bcavivekanandcollege@outlook.com</dc:creator>
  <cp:lastModifiedBy>HP</cp:lastModifiedBy>
  <cp:revision>14</cp:revision>
  <dcterms:created xsi:type="dcterms:W3CDTF">2025-03-17T05:49:31Z</dcterms:created>
  <dcterms:modified xsi:type="dcterms:W3CDTF">2025-03-21T06:08:05Z</dcterms:modified>
</cp:coreProperties>
</file>