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1" r:id="rId4"/>
    <p:sldId id="263" r:id="rId5"/>
    <p:sldId id="266" r:id="rId6"/>
    <p:sldId id="267" r:id="rId7"/>
    <p:sldId id="268" r:id="rId8"/>
    <p:sldId id="269" r:id="rId9"/>
    <p:sldId id="327" r:id="rId10"/>
    <p:sldId id="282" r:id="rId11"/>
    <p:sldId id="275" r:id="rId12"/>
    <p:sldId id="278" r:id="rId13"/>
    <p:sldId id="279" r:id="rId14"/>
    <p:sldId id="280" r:id="rId15"/>
    <p:sldId id="281" r:id="rId16"/>
    <p:sldId id="285" r:id="rId17"/>
    <p:sldId id="287" r:id="rId18"/>
    <p:sldId id="302" r:id="rId19"/>
    <p:sldId id="312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7" clrIdx="0">
    <p:extLst/>
  </p:cmAuthor>
  <p:cmAuthor id="2" name="sysman" initials="s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FF"/>
    <a:srgbClr val="808000"/>
    <a:srgbClr val="FFFFCC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02" autoAdjust="0"/>
    <p:restoredTop sz="95990" autoAdjust="0"/>
  </p:normalViewPr>
  <p:slideViewPr>
    <p:cSldViewPr snapToGrid="0">
      <p:cViewPr>
        <p:scale>
          <a:sx n="97" d="100"/>
          <a:sy n="97" d="100"/>
        </p:scale>
        <p:origin x="-14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122" y="-146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Introduction to Object-Oriented programming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79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757310-4E95-4A90-89DB-50BDAD99B02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6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826" tIns="44912" rIns="89826" bIns="44912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898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io/PrintStream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e.eiffel.com/doc/manuals/technology/oosc/finding/page.html" TargetMode="External"/><Relationship Id="rId2" Type="http://schemas.openxmlformats.org/officeDocument/2006/relationships/hyperlink" Target="http://docs.oracle.com/javase/tutorial/java/concepts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519084"/>
          </a:xfrm>
        </p:spPr>
        <p:txBody>
          <a:bodyPr/>
          <a:lstStyle/>
          <a:p>
            <a:r>
              <a:rPr lang="en-US" altLang="en-US" dirty="0"/>
              <a:t>Introduction To Object-Oriented </a:t>
            </a:r>
            <a:r>
              <a:rPr lang="en-US" altLang="en-US" dirty="0" smtClean="0"/>
              <a:t>Programming java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7398774" cy="2602735"/>
          </a:xfrm>
        </p:spPr>
        <p:txBody>
          <a:bodyPr/>
          <a:lstStyle/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     </a:t>
            </a:r>
            <a:r>
              <a:rPr lang="en-US" sz="2000" dirty="0" smtClean="0"/>
              <a:t>By </a:t>
            </a:r>
            <a:r>
              <a:rPr lang="en-US" sz="2000" dirty="0" err="1" smtClean="0"/>
              <a:t>Miss.P.P.Deshmukh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975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>
                <a:latin typeface="Consolas" pitchFamily="49" charset="0"/>
              </a:rPr>
              <a:t>main()</a:t>
            </a:r>
            <a:r>
              <a:rPr lang="en-CA" altLang="en-US" sz="3200" dirty="0" smtClean="0"/>
              <a:t> Method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Language requirement: There must be a </a:t>
            </a:r>
            <a:r>
              <a:rPr lang="en-CA" altLang="en-US" sz="2400" dirty="0" smtClean="0">
                <a:latin typeface="Consolas" pitchFamily="49" charset="0"/>
              </a:rPr>
              <a:t>main()</a:t>
            </a:r>
            <a:r>
              <a:rPr lang="en-CA" altLang="en-US" sz="2400" dirty="0" smtClean="0"/>
              <a:t> method - or equivalent – to determine the starting execution point.</a:t>
            </a:r>
          </a:p>
          <a:p>
            <a:r>
              <a:rPr lang="en-CA" altLang="en-US" sz="2400" dirty="0" smtClean="0"/>
              <a:t>Style requirement: the name of the class that contains </a:t>
            </a:r>
            <a:r>
              <a:rPr lang="en-CA" altLang="en-US" sz="2400" dirty="0" smtClean="0">
                <a:latin typeface="Consolas" pitchFamily="49" charset="0"/>
              </a:rPr>
              <a:t>main()</a:t>
            </a:r>
            <a:r>
              <a:rPr lang="en-CA" altLang="en-US" sz="2400" dirty="0" smtClean="0"/>
              <a:t> is often </a:t>
            </a:r>
            <a:r>
              <a:rPr lang="en-US" altLang="en-US" sz="2400" dirty="0" smtClean="0"/>
              <a:t>referred to as</a:t>
            </a:r>
            <a:r>
              <a:rPr lang="en-CA" altLang="en-US" sz="2400" dirty="0" smtClean="0"/>
              <a:t> the “</a:t>
            </a:r>
            <a:r>
              <a:rPr lang="en-CA" altLang="en-US" sz="2400" dirty="0" smtClean="0">
                <a:latin typeface="Consolas" pitchFamily="49" charset="0"/>
              </a:rPr>
              <a:t>Driver</a:t>
            </a:r>
            <a:r>
              <a:rPr lang="en-CA" altLang="en-US" sz="2400" dirty="0" smtClean="0"/>
              <a:t>” class.</a:t>
            </a:r>
          </a:p>
          <a:p>
            <a:pPr lvl="1"/>
            <a:r>
              <a:rPr lang="en-CA" altLang="en-US" sz="2000" dirty="0" smtClean="0"/>
              <a:t>Makes it easy to identify the starting execution point in a big program.</a:t>
            </a:r>
          </a:p>
          <a:p>
            <a:r>
              <a:rPr lang="en-US" altLang="en-US" sz="2400" dirty="0" smtClean="0"/>
              <a:t>Do not instantiate instances of the </a:t>
            </a:r>
            <a:r>
              <a:rPr lang="en-US" altLang="en-US" sz="2400" dirty="0" smtClean="0">
                <a:latin typeface="Consolas" pitchFamily="49" charset="0"/>
              </a:rPr>
              <a:t>Driver</a:t>
            </a:r>
            <a:r>
              <a:rPr lang="en-US" altLang="en-US" sz="2400" baseline="30000" dirty="0" smtClean="0"/>
              <a:t>1</a:t>
            </a:r>
            <a:r>
              <a:rPr lang="en-US" altLang="en-US" sz="2400" dirty="0" smtClean="0"/>
              <a:t> </a:t>
            </a:r>
          </a:p>
          <a:p>
            <a:r>
              <a:rPr lang="en-US" altLang="en-US" sz="2400" dirty="0" smtClean="0"/>
              <a:t>For now avoid:</a:t>
            </a:r>
          </a:p>
          <a:p>
            <a:pPr lvl="1"/>
            <a:r>
              <a:rPr lang="en-US" altLang="en-US" sz="2000" dirty="0" smtClean="0"/>
              <a:t>Defining attributes for the </a:t>
            </a:r>
            <a:r>
              <a:rPr lang="en-US" altLang="en-US" sz="2000" dirty="0" smtClean="0">
                <a:latin typeface="Consolas" pitchFamily="49" charset="0"/>
              </a:rPr>
              <a:t>Driver</a:t>
            </a:r>
            <a:r>
              <a:rPr lang="en-US" altLang="en-US" sz="2000" baseline="30000" dirty="0" smtClean="0"/>
              <a:t>1</a:t>
            </a:r>
            <a:r>
              <a:rPr lang="en-US" altLang="en-US" sz="2000" dirty="0" smtClean="0"/>
              <a:t>  </a:t>
            </a:r>
          </a:p>
          <a:p>
            <a:pPr lvl="1"/>
            <a:r>
              <a:rPr lang="en-US" altLang="en-US" sz="2000" dirty="0" smtClean="0"/>
              <a:t>Defining methods for the </a:t>
            </a:r>
            <a:r>
              <a:rPr lang="en-US" altLang="en-US" sz="2000" dirty="0" smtClean="0">
                <a:latin typeface="Consolas" pitchFamily="49" charset="0"/>
              </a:rPr>
              <a:t>Driver</a:t>
            </a:r>
            <a:r>
              <a:rPr lang="en-US" altLang="en-US" sz="2000" dirty="0" smtClean="0"/>
              <a:t> (other than the </a:t>
            </a:r>
            <a:r>
              <a:rPr lang="en-US" altLang="en-US" sz="2000" dirty="0" smtClean="0">
                <a:latin typeface="Consolas" pitchFamily="49" charset="0"/>
              </a:rPr>
              <a:t>main()</a:t>
            </a:r>
            <a:r>
              <a:rPr lang="en-US" altLang="en-US" sz="2000" dirty="0" smtClean="0"/>
              <a:t> method)</a:t>
            </a:r>
            <a:r>
              <a:rPr lang="en-US" altLang="en-US" sz="2000" baseline="30000" dirty="0" smtClean="0"/>
              <a:t>1</a:t>
            </a:r>
          </a:p>
          <a:p>
            <a:pPr lvl="1"/>
            <a:endParaRPr lang="en-CA" altLang="en-US" sz="2000" dirty="0" smtClean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6597650"/>
            <a:ext cx="568801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en-US" sz="2000" baseline="30000" dirty="0"/>
              <a:t>1 Details </a:t>
            </a:r>
            <a:r>
              <a:rPr lang="en-US" altLang="en-US" sz="2000" baseline="30000" dirty="0" smtClean="0"/>
              <a:t>may</a:t>
            </a:r>
            <a:r>
              <a:rPr lang="en-US" altLang="en-US" sz="2000" dirty="0" smtClean="0"/>
              <a:t> </a:t>
            </a:r>
            <a:r>
              <a:rPr lang="en-US" altLang="en-US" sz="2000" baseline="30000" dirty="0" smtClean="0"/>
              <a:t>be </a:t>
            </a:r>
            <a:r>
              <a:rPr lang="en-US" altLang="en-US" sz="2000" baseline="30000" dirty="0"/>
              <a:t>provided later in this course</a:t>
            </a:r>
          </a:p>
        </p:txBody>
      </p:sp>
    </p:spTree>
    <p:extLst>
      <p:ext uri="{BB962C8B-B14F-4D97-AF65-F5344CB8AC3E}">
        <p14:creationId xmlns:p14="http://schemas.microsoft.com/office/powerpoint/2010/main" val="17578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68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Instantiation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New definition</a:t>
            </a:r>
            <a:r>
              <a:rPr lang="en-US" altLang="en-US" dirty="0" smtClean="0"/>
              <a:t>: Instantiation, creating a new instance or example of a class.</a:t>
            </a:r>
          </a:p>
          <a:p>
            <a:r>
              <a:rPr lang="en-US" altLang="en-US" dirty="0" smtClean="0"/>
              <a:t>Instances of a class are referred to as </a:t>
            </a:r>
            <a:r>
              <a:rPr lang="en-US" altLang="en-US" i="1" dirty="0" smtClean="0"/>
              <a:t>objects</a:t>
            </a:r>
            <a:r>
              <a:rPr lang="en-US" altLang="en-US" dirty="0" smtClean="0"/>
              <a:t>.</a:t>
            </a:r>
          </a:p>
          <a:p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marL="342900" lvl="1" indent="0">
              <a:buFont typeface="Arial" charset="0"/>
              <a:buNone/>
            </a:pP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 &lt;class name&gt;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&lt;instance name&gt;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 = new &lt;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class name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&gt;()</a:t>
            </a:r>
            <a:r>
              <a:rPr lang="en-CA" altLang="en-US" sz="1600" i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42900" lvl="1" indent="0">
              <a:buFont typeface="Arial" charset="0"/>
              <a:buNone/>
            </a:pP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b="1" dirty="0" smtClean="0"/>
              <a:t>Examples</a:t>
            </a:r>
            <a:r>
              <a:rPr lang="en-US" altLang="en-US" dirty="0" smtClean="0"/>
              <a:t>:</a:t>
            </a:r>
          </a:p>
          <a:p>
            <a:pPr marL="342900" lvl="1" indent="0">
              <a:buFont typeface="Arial" charset="0"/>
              <a:buNone/>
            </a:pPr>
            <a:r>
              <a:rPr lang="en-CA" altLang="en-US" sz="1600" dirty="0" smtClean="0"/>
              <a:t>  </a:t>
            </a:r>
            <a:r>
              <a:rPr lang="en-CA" altLang="en-US" sz="1600" dirty="0" smtClean="0">
                <a:latin typeface="Consolas" pitchFamily="49" charset="0"/>
                <a:cs typeface="Consolas" pitchFamily="49" charset="0"/>
              </a:rPr>
              <a:t>Person jim = new Person();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Scanner in = new Scanner(System.in);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143250" y="4019100"/>
            <a:ext cx="5410200" cy="1509713"/>
            <a:chOff x="3048000" y="4191000"/>
            <a:chExt cx="5410200" cy="1509158"/>
          </a:xfrm>
        </p:grpSpPr>
        <p:sp>
          <p:nvSpPr>
            <p:cNvPr id="27657" name="TextBox 3"/>
            <p:cNvSpPr txBox="1">
              <a:spLocks noChangeArrowheads="1"/>
            </p:cNvSpPr>
            <p:nvPr/>
          </p:nvSpPr>
          <p:spPr bwMode="auto">
            <a:xfrm>
              <a:off x="5791200" y="5333580"/>
              <a:ext cx="2667000" cy="36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Creates new object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3276600" y="4191000"/>
              <a:ext cx="2514600" cy="132825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 flipV="1">
              <a:off x="3048000" y="4495688"/>
              <a:ext cx="2743200" cy="10235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057400" y="4014337"/>
            <a:ext cx="3505200" cy="2662238"/>
            <a:chOff x="2057400" y="4191001"/>
            <a:chExt cx="3505200" cy="2662237"/>
          </a:xfrm>
        </p:grpSpPr>
        <p:sp>
          <p:nvSpPr>
            <p:cNvPr id="27654" name="TextBox 11"/>
            <p:cNvSpPr txBox="1">
              <a:spLocks noChangeArrowheads="1"/>
            </p:cNvSpPr>
            <p:nvPr/>
          </p:nvSpPr>
          <p:spPr bwMode="auto">
            <a:xfrm>
              <a:off x="2895600" y="6211888"/>
              <a:ext cx="26670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Variable names: 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jim’</a:t>
              </a:r>
              <a:r>
                <a:rPr lang="en-US" altLang="en-US" sz="1800" b="1" dirty="0">
                  <a:solidFill>
                    <a:srgbClr val="FF0000"/>
                  </a:solidFill>
                </a:rPr>
                <a:t>, 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in’</a:t>
              </a:r>
            </a:p>
          </p:txBody>
        </p:sp>
        <p:cxnSp>
          <p:nvCxnSpPr>
            <p:cNvPr id="13" name="Straight Arrow Connector 12"/>
            <p:cNvCxnSpPr>
              <a:stCxn id="27654" idx="0"/>
            </p:cNvCxnSpPr>
            <p:nvPr/>
          </p:nvCxnSpPr>
          <p:spPr>
            <a:xfrm flipH="1" flipV="1">
              <a:off x="2057400" y="4191001"/>
              <a:ext cx="2171700" cy="202088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7654" idx="0"/>
            </p:cNvCxnSpPr>
            <p:nvPr/>
          </p:nvCxnSpPr>
          <p:spPr>
            <a:xfrm flipH="1" flipV="1">
              <a:off x="2057400" y="4500564"/>
              <a:ext cx="2171700" cy="171132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152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Second </a:t>
            </a:r>
            <a:r>
              <a:rPr lang="en-US" altLang="en-US" dirty="0"/>
              <a:t>Object-Oriented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concepts:</a:t>
            </a:r>
          </a:p>
          <a:p>
            <a:pPr lvl="1"/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Constructors</a:t>
            </a:r>
          </a:p>
          <a:p>
            <a:pPr lvl="1"/>
            <a:r>
              <a:rPr lang="en-US" dirty="0" smtClean="0"/>
              <a:t>Accessing class attributes in a class method</a:t>
            </a:r>
          </a:p>
          <a:p>
            <a:r>
              <a:rPr lang="en-US" dirty="0" smtClean="0"/>
              <a:t>Location of full example: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home/219/examples/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intro_OO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second_attributeConstructor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31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cs typeface="Consolas" pitchFamily="49" charset="0"/>
              </a:rPr>
              <a:t>Class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Driver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438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public class Driver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public static void main(String [] args)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Person jim = new Person();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jim.sayAge();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800600"/>
            <a:ext cx="4613275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46"/>
          <a:stretch>
            <a:fillRect/>
          </a:stretch>
        </p:blipFill>
        <p:spPr bwMode="auto">
          <a:xfrm>
            <a:off x="4343400" y="5861050"/>
            <a:ext cx="46132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4343400" y="2081375"/>
            <a:ext cx="4613275" cy="1384995"/>
            <a:chOff x="4343400" y="2081375"/>
            <a:chExt cx="4613275" cy="1384995"/>
          </a:xfrm>
        </p:grpSpPr>
        <p:sp>
          <p:nvSpPr>
            <p:cNvPr id="3" name="Rectangle 2"/>
            <p:cNvSpPr/>
            <p:nvPr/>
          </p:nvSpPr>
          <p:spPr>
            <a:xfrm>
              <a:off x="4762500" y="2081375"/>
              <a:ext cx="4194175" cy="1384995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>
              <a:spAutoFit/>
            </a:bodyPr>
            <a:lstStyle/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public Person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() {</a:t>
              </a:r>
              <a:endParaRPr lang="en-US" altLang="en-US" b="1" dirty="0">
                <a:latin typeface="Consolas" pitchFamily="49" charset="0"/>
                <a:cs typeface="Consolas" pitchFamily="49" charset="0"/>
              </a:endParaRP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    Scanner 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in = new </a:t>
              </a:r>
              <a:endParaRPr lang="en-US" altLang="en-US" b="1" dirty="0" smtClean="0">
                <a:latin typeface="Consolas" pitchFamily="49" charset="0"/>
                <a:cs typeface="Consolas" pitchFamily="49" charset="0"/>
              </a:endParaRP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      Scanner(System.in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);</a:t>
              </a: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   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System.out.print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("Enter age: ");</a:t>
              </a: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   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age 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= in.nextInt();</a:t>
              </a: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}</a:t>
              </a:r>
              <a:endParaRPr lang="en-US" b="1" dirty="0"/>
            </a:p>
          </p:txBody>
        </p:sp>
        <p:sp>
          <p:nvSpPr>
            <p:cNvPr id="31755" name="Line 8"/>
            <p:cNvSpPr>
              <a:spLocks noChangeShapeType="1"/>
            </p:cNvSpPr>
            <p:nvPr/>
          </p:nvSpPr>
          <p:spPr bwMode="auto">
            <a:xfrm flipV="1">
              <a:off x="4343400" y="2286000"/>
              <a:ext cx="592157" cy="228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45304" y="3027259"/>
            <a:ext cx="3069078" cy="1824170"/>
            <a:chOff x="445304" y="3027259"/>
            <a:chExt cx="3069078" cy="1824170"/>
          </a:xfrm>
        </p:grpSpPr>
        <p:sp>
          <p:nvSpPr>
            <p:cNvPr id="14" name="Rectangle 13"/>
            <p:cNvSpPr/>
            <p:nvPr/>
          </p:nvSpPr>
          <p:spPr>
            <a:xfrm>
              <a:off x="445304" y="3897322"/>
              <a:ext cx="3069078" cy="954107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>
              <a:spAutoFit/>
            </a:bodyPr>
            <a:lstStyle/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public void sayAge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() {</a:t>
              </a:r>
              <a:endParaRPr lang="en-US" altLang="en-US" b="1" dirty="0">
                <a:latin typeface="Consolas" pitchFamily="49" charset="0"/>
                <a:cs typeface="Consolas" pitchFamily="49" charset="0"/>
              </a:endParaRP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    System.out.println</a:t>
              </a: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      ("</a:t>
              </a: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My age is " + age);</a:t>
              </a:r>
            </a:p>
            <a:p>
              <a:pPr marL="0" indent="0">
                <a:buFont typeface="Arial" charset="0"/>
                <a:buNone/>
              </a:pPr>
              <a:r>
                <a:rPr lang="en-US" altLang="en-US" b="1" dirty="0"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b="1" dirty="0" smtClean="0">
                  <a:latin typeface="Consolas" pitchFamily="49" charset="0"/>
                  <a:cs typeface="Consolas" pitchFamily="49" charset="0"/>
                </a:rPr>
                <a:t>}</a:t>
              </a:r>
              <a:endParaRPr lang="en-US" b="1" dirty="0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>
              <a:off x="1795749" y="3027259"/>
              <a:ext cx="507694" cy="10049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6953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r>
              <a:rPr lang="en-US" altLang="en-US" dirty="0" smtClean="0">
                <a:cs typeface="Consolas" pitchFamily="49" charset="0"/>
              </a:rPr>
              <a:t>Class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Person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public class Person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private int age;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public Person()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Scanner in = new Scanner(System.in);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System.out.print("Enter age: ");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age = in.nextInt();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public void sayAge()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    System.out.println("My age is " + age);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53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Creating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076"/>
            <a:ext cx="8178800" cy="3937650"/>
          </a:xfrm>
        </p:spPr>
        <p:txBody>
          <a:bodyPr/>
          <a:lstStyle/>
          <a:p>
            <a:r>
              <a:rPr lang="en-CA" altLang="en-US" dirty="0"/>
              <a:t>Two stages (can be combined but don’t forget a step)</a:t>
            </a:r>
          </a:p>
          <a:p>
            <a:pPr lvl="1"/>
            <a:r>
              <a:rPr lang="en-CA" altLang="en-US" dirty="0"/>
              <a:t>Create a variable that refers to an object e.g., </a:t>
            </a:r>
            <a:r>
              <a:rPr lang="en-CA" altLang="en-US" sz="1800" dirty="0">
                <a:latin typeface="Consolas" pitchFamily="49" charset="0"/>
              </a:rPr>
              <a:t>Person jim;</a:t>
            </a:r>
          </a:p>
          <a:p>
            <a:pPr lvl="1"/>
            <a:r>
              <a:rPr lang="en-CA" altLang="en-US" dirty="0"/>
              <a:t>Create a *new* object e.g., </a:t>
            </a:r>
            <a:r>
              <a:rPr lang="en-CA" altLang="en-US" sz="1800" dirty="0">
                <a:latin typeface="Consolas" pitchFamily="49" charset="0"/>
              </a:rPr>
              <a:t>jim = new Person();</a:t>
            </a:r>
          </a:p>
          <a:p>
            <a:pPr lvl="2"/>
            <a:r>
              <a:rPr lang="en-CA" altLang="en-US" sz="1600" dirty="0">
                <a:latin typeface="Consolas" pitchFamily="49" charset="0"/>
              </a:rPr>
              <a:t>The keyword ‘new’ </a:t>
            </a:r>
            <a:r>
              <a:rPr lang="en-CA" altLang="en-US" dirty="0"/>
              <a:t>calls the constructor to create a new object in memory</a:t>
            </a:r>
          </a:p>
          <a:p>
            <a:pPr lvl="1"/>
            <a:r>
              <a:rPr lang="en-CA" altLang="en-US" dirty="0"/>
              <a:t>Observe the following</a:t>
            </a:r>
          </a:p>
          <a:p>
            <a:pPr lvl="1">
              <a:buFont typeface="Arial" charset="0"/>
              <a:buNone/>
            </a:pPr>
            <a:r>
              <a:rPr lang="en-CA" altLang="en-US" sz="1800" dirty="0">
                <a:latin typeface="Consolas" pitchFamily="49" charset="0"/>
              </a:rPr>
              <a:t>Person jim;</a:t>
            </a:r>
          </a:p>
          <a:p>
            <a:pPr lvl="1">
              <a:buFont typeface="Arial" charset="0"/>
              <a:buNone/>
            </a:pPr>
            <a:endParaRPr lang="en-CA" altLang="en-US" sz="1800" dirty="0">
              <a:latin typeface="Consolas" pitchFamily="49" charset="0"/>
            </a:endParaRPr>
          </a:p>
          <a:p>
            <a:pPr lvl="1">
              <a:buFont typeface="Arial" charset="0"/>
              <a:buNone/>
            </a:pPr>
            <a:endParaRPr lang="en-CA" altLang="en-US" sz="1800" dirty="0">
              <a:latin typeface="Consolas" pitchFamily="49" charset="0"/>
            </a:endParaRPr>
          </a:p>
          <a:p>
            <a:pPr lvl="1">
              <a:buFont typeface="Arial" charset="0"/>
              <a:buNone/>
            </a:pPr>
            <a:r>
              <a:rPr lang="en-CA" altLang="en-US" sz="1800" dirty="0">
                <a:latin typeface="Consolas" pitchFamily="49" charset="0"/>
              </a:rPr>
              <a:t>jim = new Person(12);</a:t>
            </a:r>
          </a:p>
          <a:p>
            <a:pPr lvl="1">
              <a:buFont typeface="Arial" charset="0"/>
              <a:buNone/>
            </a:pPr>
            <a:endParaRPr lang="en-CA" altLang="en-US" sz="1800" dirty="0">
              <a:latin typeface="Consolas" pitchFamily="49" charset="0"/>
            </a:endParaRPr>
          </a:p>
          <a:p>
            <a:pPr lvl="1">
              <a:buFont typeface="Arial" charset="0"/>
              <a:buNone/>
            </a:pPr>
            <a:endParaRPr lang="en-CA" altLang="en-US" sz="1800" dirty="0">
              <a:latin typeface="Consolas" pitchFamily="49" charset="0"/>
            </a:endParaRPr>
          </a:p>
          <a:p>
            <a:pPr lvl="1">
              <a:buFont typeface="Arial" charset="0"/>
              <a:buNone/>
            </a:pPr>
            <a:r>
              <a:rPr lang="en-CA" altLang="en-US" sz="1800" dirty="0">
                <a:latin typeface="Consolas" pitchFamily="49" charset="0"/>
              </a:rPr>
              <a:t>jim = new Person(22);</a:t>
            </a:r>
            <a:r>
              <a:rPr lang="en-CA" altLang="en-US" dirty="0"/>
              <a:t> </a:t>
            </a:r>
          </a:p>
          <a:p>
            <a:endParaRPr lang="en-US" dirty="0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160704" y="2817810"/>
            <a:ext cx="3276600" cy="1204913"/>
            <a:chOff x="2640" y="2208"/>
            <a:chExt cx="2064" cy="759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640" y="273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dirty="0">
                  <a:latin typeface="Consolas" pitchFamily="49" charset="0"/>
                </a:rPr>
                <a:t>jim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024" y="2736"/>
              <a:ext cx="43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800" dirty="0">
                  <a:latin typeface="Consolas" pitchFamily="49" charset="0"/>
                </a:rPr>
                <a:t>null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688" y="2208"/>
              <a:ext cx="20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</a:rPr>
                <a:t>Jim is a reference to a Person object</a:t>
              </a:r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4998904" y="3808410"/>
            <a:ext cx="2209800" cy="2057400"/>
            <a:chOff x="2880" y="3024"/>
            <a:chExt cx="1392" cy="1296"/>
          </a:xfrm>
        </p:grpSpPr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2880" y="3024"/>
              <a:ext cx="72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dirty="0"/>
            </a:p>
          </p:txBody>
        </p:sp>
        <p:sp>
          <p:nvSpPr>
            <p:cNvPr id="15" name="Rectangle 20"/>
            <p:cNvSpPr>
              <a:spLocks noChangeArrowheads="1"/>
            </p:cNvSpPr>
            <p:nvPr/>
          </p:nvSpPr>
          <p:spPr bwMode="auto">
            <a:xfrm>
              <a:off x="3600" y="4032"/>
              <a:ext cx="67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800" dirty="0">
                  <a:latin typeface="Consolas" pitchFamily="49" charset="0"/>
                </a:rPr>
                <a:t>age =22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770304" y="3656010"/>
            <a:ext cx="2438400" cy="1219200"/>
            <a:chOff x="4770304" y="3656010"/>
            <a:chExt cx="2438400" cy="1219200"/>
          </a:xfrm>
        </p:grpSpPr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4770304" y="3656010"/>
              <a:ext cx="2438400" cy="1219200"/>
              <a:chOff x="3744" y="2544"/>
              <a:chExt cx="1536" cy="768"/>
            </a:xfrm>
          </p:grpSpPr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608" y="3024"/>
                <a:ext cx="67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CA" altLang="en-US" sz="1800" dirty="0">
                    <a:latin typeface="Consolas" pitchFamily="49" charset="0"/>
                  </a:rPr>
                  <a:t>age =12</a:t>
                </a:r>
              </a:p>
            </p:txBody>
          </p:sp>
          <p:grpSp>
            <p:nvGrpSpPr>
              <p:cNvPr id="10" name="Group 11"/>
              <p:cNvGrpSpPr>
                <a:grpSpLocks/>
              </p:cNvGrpSpPr>
              <p:nvPr/>
            </p:nvGrpSpPr>
            <p:grpSpPr bwMode="auto">
              <a:xfrm>
                <a:off x="3744" y="2544"/>
                <a:ext cx="864" cy="624"/>
                <a:chOff x="2976" y="2208"/>
                <a:chExt cx="864" cy="624"/>
              </a:xfrm>
            </p:grpSpPr>
            <p:sp>
              <p:nvSpPr>
                <p:cNvPr id="11" name="Rectangle 9"/>
                <p:cNvSpPr>
                  <a:spLocks noChangeArrowheads="1"/>
                </p:cNvSpPr>
                <p:nvPr/>
              </p:nvSpPr>
              <p:spPr bwMode="auto">
                <a:xfrm>
                  <a:off x="2976" y="2208"/>
                  <a:ext cx="432" cy="192"/>
                </a:xfrm>
                <a:prstGeom prst="rect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CA" altLang="en-US" sz="1800" dirty="0"/>
                </a:p>
              </p:txBody>
            </p:sp>
            <p:sp>
              <p:nvSpPr>
                <p:cNvPr id="12" name="Line 10"/>
                <p:cNvSpPr>
                  <a:spLocks noChangeShapeType="1"/>
                </p:cNvSpPr>
                <p:nvPr/>
              </p:nvSpPr>
              <p:spPr bwMode="auto">
                <a:xfrm>
                  <a:off x="3120" y="2304"/>
                  <a:ext cx="720" cy="5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>
              <a:off x="4998904" y="3808410"/>
              <a:ext cx="114300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dirty="0"/>
            </a:p>
          </p:txBody>
        </p:sp>
      </p:grp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4771681" y="3656010"/>
            <a:ext cx="685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800" dirty="0"/>
          </a:p>
        </p:txBody>
      </p:sp>
    </p:spTree>
    <p:extLst>
      <p:ext uri="{BB962C8B-B14F-4D97-AF65-F5344CB8AC3E}">
        <p14:creationId xmlns:p14="http://schemas.microsoft.com/office/powerpoint/2010/main" val="83361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Terminology: Methods Vs.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Both include defining a block of code that be invoked via the name of the method or function (e.g.,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b="1" dirty="0" smtClean="0"/>
              <a:t>Methods</a:t>
            </a:r>
            <a:r>
              <a:rPr lang="en-US" dirty="0" smtClean="0"/>
              <a:t> a block of code that is </a:t>
            </a:r>
            <a:r>
              <a:rPr lang="en-US" i="1" dirty="0" smtClean="0"/>
              <a:t>defined within a class definition </a:t>
            </a:r>
            <a:r>
              <a:rPr lang="en-US" dirty="0" smtClean="0"/>
              <a:t>(Java example):</a:t>
            </a:r>
          </a:p>
          <a:p>
            <a:pPr marL="514350" lvl="2" indent="0">
              <a:buFont typeface="Arial" charset="0"/>
              <a:buNone/>
              <a:defRPr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altLang="en-US" dirty="0">
                <a:latin typeface="Consolas" pitchFamily="49" charset="0"/>
                <a:cs typeface="Consolas" pitchFamily="49" charset="0"/>
              </a:rPr>
              <a:t>class Person</a:t>
            </a:r>
          </a:p>
          <a:p>
            <a:pPr marL="514350" lvl="2" indent="0">
              <a:buFont typeface="Arial" charset="0"/>
              <a:buNone/>
              <a:defRPr/>
            </a:pPr>
            <a:r>
              <a:rPr lang="en-US" alt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514350" lvl="2" indent="0">
              <a:buFont typeface="Arial" charset="0"/>
              <a:buNone/>
              <a:defRPr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    public </a:t>
            </a:r>
            <a:r>
              <a:rPr lang="en-US" altLang="en-US" dirty="0">
                <a:latin typeface="Consolas" pitchFamily="49" charset="0"/>
                <a:cs typeface="Consolas" pitchFamily="49" charset="0"/>
              </a:rPr>
              <a:t>Person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() { ... }</a:t>
            </a: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marL="514350" lvl="2" indent="0">
              <a:buFont typeface="Arial" charset="0"/>
              <a:buNone/>
              <a:defRPr/>
            </a:pP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marL="514350" lvl="2" indent="0">
              <a:buFont typeface="Arial" charset="0"/>
              <a:buNone/>
              <a:defRPr/>
            </a:pPr>
            <a:r>
              <a:rPr lang="en-US" altLang="en-US" dirty="0">
                <a:latin typeface="Consolas" pitchFamily="49" charset="0"/>
                <a:cs typeface="Consolas" pitchFamily="49" charset="0"/>
              </a:rPr>
              <a:t>    public void sayAge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() </a:t>
            </a:r>
            <a:r>
              <a:rPr lang="en-US" altLang="en-US" dirty="0">
                <a:latin typeface="Consolas" pitchFamily="49" charset="0"/>
                <a:cs typeface="Consolas" pitchFamily="49" charset="0"/>
              </a:rPr>
              <a:t>{ ... }</a:t>
            </a:r>
          </a:p>
          <a:p>
            <a:pPr marL="514350" lvl="2" indent="0">
              <a:buFont typeface="Arial" charset="0"/>
              <a:buNone/>
              <a:defRPr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marL="285750" indent="-285750">
              <a:defRPr/>
            </a:pPr>
            <a:r>
              <a:rPr lang="en-US" altLang="en-US" dirty="0" smtClean="0">
                <a:cs typeface="Consolas" pitchFamily="49" charset="0"/>
              </a:rPr>
              <a:t>Every object that is an instance of this class (e.g.,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jim</a:t>
            </a:r>
            <a:r>
              <a:rPr lang="en-US" altLang="en-US" dirty="0" smtClean="0">
                <a:cs typeface="Consolas" pitchFamily="49" charset="0"/>
              </a:rPr>
              <a:t> is an instance of a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r>
              <a:rPr lang="en-US" altLang="en-US" dirty="0" smtClean="0">
                <a:cs typeface="Consolas" pitchFamily="49" charset="0"/>
              </a:rPr>
              <a:t>) will be able to invoke these methods.</a:t>
            </a:r>
            <a:endParaRPr lang="en-US" altLang="en-US" sz="2000" dirty="0" smtClean="0">
              <a:cs typeface="Consolas" pitchFamily="49" charset="0"/>
            </a:endParaRPr>
          </a:p>
          <a:p>
            <a:pPr marL="514350" lvl="2" indent="0">
              <a:buFont typeface="Arial" charset="0"/>
              <a:buNone/>
              <a:defRPr/>
            </a:pPr>
            <a:r>
              <a:rPr lang="en-US" altLang="en-US" dirty="0" smtClean="0">
                <a:latin typeface="Consolas" panose="020B0609020204030204" pitchFamily="49" charset="0"/>
                <a:cs typeface="Consolas" pitchFamily="49" charset="0"/>
              </a:rPr>
              <a:t>Person jim = new Person();</a:t>
            </a: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marL="514350" lvl="2" indent="0">
              <a:buFont typeface="Arial" charset="0"/>
              <a:buNone/>
              <a:defRPr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jim.sayAge();</a:t>
            </a: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3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Methods Vs. Functions: Summary &amp; Recap</a:t>
            </a:r>
          </a:p>
        </p:txBody>
      </p:sp>
      <p:sp>
        <p:nvSpPr>
          <p:cNvPr id="4096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Methods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dirty="0" smtClean="0"/>
              <a:t>The Object-Oriented approach  to program decomposition.</a:t>
            </a:r>
          </a:p>
          <a:p>
            <a:r>
              <a:rPr lang="en-US" altLang="en-US" dirty="0" smtClean="0"/>
              <a:t>Break the program down into classes.</a:t>
            </a:r>
          </a:p>
          <a:p>
            <a:r>
              <a:rPr lang="en-US" altLang="en-US" dirty="0" smtClean="0"/>
              <a:t>Each class will have a number of methods.</a:t>
            </a:r>
          </a:p>
          <a:p>
            <a:r>
              <a:rPr lang="en-US" altLang="en-US" dirty="0" smtClean="0"/>
              <a:t>Methods are invoked/called through an instance of a class (an object).</a:t>
            </a:r>
          </a:p>
        </p:txBody>
      </p:sp>
      <p:sp>
        <p:nvSpPr>
          <p:cNvPr id="4096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en-US" dirty="0" smtClean="0"/>
              <a:t>Functions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en-US" dirty="0" smtClean="0"/>
              <a:t>The procedural (procedure = function) approach  to program decomposition.</a:t>
            </a:r>
          </a:p>
          <a:p>
            <a:r>
              <a:rPr lang="en-US" altLang="en-US" dirty="0" smtClean="0"/>
              <a:t>Break the program down into functions.</a:t>
            </a:r>
          </a:p>
          <a:p>
            <a:r>
              <a:rPr lang="en-US" altLang="en-US" dirty="0" smtClean="0"/>
              <a:t>Functions can be invoked or called without creating any objects.</a:t>
            </a:r>
          </a:p>
        </p:txBody>
      </p:sp>
    </p:spTree>
    <p:extLst>
      <p:ext uri="{BB962C8B-B14F-4D97-AF65-F5344CB8AC3E}">
        <p14:creationId xmlns:p14="http://schemas.microsoft.com/office/powerpoint/2010/main" val="332833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Overloading And Good Design</a:t>
            </a:r>
          </a:p>
        </p:txBody>
      </p:sp>
      <p:sp>
        <p:nvSpPr>
          <p:cNvPr id="70659" name="Rectangle 3"/>
          <p:cNvSpPr>
            <a:spLocks noGrp="1"/>
          </p:cNvSpPr>
          <p:nvPr>
            <p:ph type="body" idx="4294967295"/>
          </p:nvPr>
        </p:nvSpPr>
        <p:spPr>
          <a:xfrm>
            <a:off x="512285" y="1108075"/>
            <a:ext cx="8178800" cy="5368925"/>
          </a:xfrm>
        </p:spPr>
        <p:txBody>
          <a:bodyPr/>
          <a:lstStyle/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>
                <a:cs typeface="Consolas" pitchFamily="49" charset="0"/>
              </a:rPr>
              <a:t>Overloading:  methods that implement similar but not identical tasks.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>
                <a:cs typeface="Consolas" pitchFamily="49" charset="0"/>
              </a:rPr>
              <a:t>Examples include class constructors but this is not the only type of overloaded methods: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System.out.println(int)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System.out.println(double)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dirty="0" smtClean="0">
                <a:cs typeface="Consolas" pitchFamily="49" charset="0"/>
              </a:rPr>
              <a:t>    etc.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dirty="0" smtClean="0">
                <a:cs typeface="Consolas" pitchFamily="49" charset="0"/>
              </a:rPr>
              <a:t>For more details on class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System </a:t>
            </a:r>
            <a:r>
              <a:rPr lang="en-US" altLang="en-US" sz="2000" dirty="0" smtClean="0">
                <a:cs typeface="Consolas" pitchFamily="49" charset="0"/>
              </a:rPr>
              <a:t>see: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1400" dirty="0" smtClean="0">
                <a:latin typeface="Consolas" pitchFamily="49" charset="0"/>
                <a:cs typeface="Consolas" pitchFamily="49" charset="0"/>
                <a:hlinkClick r:id="rId3"/>
              </a:rPr>
              <a:t>http://java.sun.com/j2se/1.5.0/docs/api/java/io/PrintStream.html</a:t>
            </a:r>
            <a:endParaRPr lang="en-US" altLang="en-US" sz="1400" dirty="0" smtClean="0">
              <a:latin typeface="Consolas" pitchFamily="49" charset="0"/>
              <a:cs typeface="Consolas" pitchFamily="49" charset="0"/>
            </a:endParaRPr>
          </a:p>
          <a:p>
            <a:pPr marL="482600" lvl="1" indent="-101600">
              <a:tabLst>
                <a:tab pos="476250" algn="l"/>
              </a:tabLst>
            </a:pPr>
            <a:endParaRPr lang="en-US" altLang="en-US" sz="1400" dirty="0">
              <a:latin typeface="Consolas" pitchFamily="49" charset="0"/>
              <a:cs typeface="Consolas" pitchFamily="49" charset="0"/>
            </a:endParaRPr>
          </a:p>
          <a:p>
            <a:pPr marL="247650" indent="-247650">
              <a:tabLst>
                <a:tab pos="476250" algn="l"/>
              </a:tabLst>
            </a:pPr>
            <a:r>
              <a:rPr lang="en-US" altLang="en-US" dirty="0" smtClean="0">
                <a:cs typeface="Consolas" pitchFamily="49" charset="0"/>
              </a:rPr>
              <a:t>Benefit: just call the method with required parameters.</a:t>
            </a:r>
          </a:p>
          <a:p>
            <a:pPr marL="115888" indent="-115888">
              <a:tabLst>
                <a:tab pos="476250" algn="l"/>
              </a:tabLst>
            </a:pPr>
            <a:endParaRPr lang="en-US" altLang="en-US" sz="2400" dirty="0" smtClean="0">
              <a:cs typeface="Consolas" pitchFamily="49" charset="0"/>
            </a:endParaRPr>
          </a:p>
          <a:p>
            <a:pPr marL="115888" indent="-115888">
              <a:tabLst>
                <a:tab pos="476250" algn="l"/>
              </a:tabLst>
            </a:pPr>
            <a:endParaRPr lang="en-US" altLang="en-US" sz="2400" dirty="0" smtClean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5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New Term: Encapsulation/Information Hiding</a:t>
            </a:r>
            <a:endParaRPr lang="en-US" altLang="en-US" sz="3200" dirty="0" smtClean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371600"/>
            <a:ext cx="8029575" cy="1752600"/>
          </a:xfrm>
        </p:spPr>
        <p:txBody>
          <a:bodyPr/>
          <a:lstStyle/>
          <a:p>
            <a:pPr marL="115888" indent="-115888">
              <a:lnSpc>
                <a:spcPct val="90000"/>
              </a:lnSpc>
              <a:tabLst>
                <a:tab pos="476250" algn="l"/>
              </a:tabLst>
            </a:pPr>
            <a:r>
              <a:rPr lang="en-CA" altLang="en-US" sz="2400" dirty="0" smtClean="0"/>
              <a:t>Protects the inner-workings (data) of a class.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</a:pPr>
            <a:r>
              <a:rPr lang="en-CA" altLang="en-US" sz="2400" dirty="0" smtClean="0"/>
              <a:t>Only allow access to the core of an object in a controlled fashion (use the </a:t>
            </a:r>
            <a:r>
              <a:rPr lang="en-CA" altLang="en-US" sz="2400" i="1" dirty="0" smtClean="0"/>
              <a:t>public</a:t>
            </a:r>
            <a:r>
              <a:rPr lang="en-CA" altLang="en-US" sz="2400" dirty="0" smtClean="0"/>
              <a:t> parts to access the </a:t>
            </a:r>
            <a:r>
              <a:rPr lang="en-CA" altLang="en-US" sz="2400" i="1" dirty="0" smtClean="0"/>
              <a:t>private</a:t>
            </a:r>
            <a:r>
              <a:rPr lang="en-CA" altLang="en-US" sz="2400" dirty="0" smtClean="0"/>
              <a:t> sections).</a:t>
            </a:r>
          </a:p>
          <a:p>
            <a:pPr marL="458788" lvl="1" indent="-115888">
              <a:lnSpc>
                <a:spcPct val="90000"/>
              </a:lnSpc>
              <a:tabLst>
                <a:tab pos="476250" algn="l"/>
              </a:tabLst>
            </a:pPr>
            <a:r>
              <a:rPr lang="en-CA" altLang="en-US" sz="2000" dirty="0" smtClean="0"/>
              <a:t>Typically it means public methods accessing private attributes </a:t>
            </a:r>
            <a:r>
              <a:rPr lang="en-US" altLang="en-US" sz="2000" dirty="0" smtClean="0"/>
              <a:t>via</a:t>
            </a:r>
            <a:r>
              <a:rPr lang="en-CA" altLang="en-US" sz="2000" dirty="0" smtClean="0"/>
              <a:t> accessor and mutator methods.</a:t>
            </a:r>
          </a:p>
          <a:p>
            <a:pPr marL="458788" lvl="1" indent="-115888">
              <a:lnSpc>
                <a:spcPct val="90000"/>
              </a:lnSpc>
              <a:tabLst>
                <a:tab pos="476250" algn="l"/>
              </a:tabLst>
            </a:pPr>
            <a:r>
              <a:rPr lang="en-CA" altLang="en-US" dirty="0" smtClean="0"/>
              <a:t>Controlled access to attributes:</a:t>
            </a:r>
          </a:p>
          <a:p>
            <a:pPr marL="681038" lvl="2" indent="-115888">
              <a:tabLst>
                <a:tab pos="476250" algn="l"/>
              </a:tabLst>
            </a:pPr>
            <a:r>
              <a:rPr lang="en-CA" altLang="en-US" sz="1800" dirty="0" smtClean="0"/>
              <a:t>Can prevent invalid states</a:t>
            </a:r>
          </a:p>
          <a:p>
            <a:pPr marL="681038" lvl="2" indent="-115888">
              <a:tabLst>
                <a:tab pos="476250" algn="l"/>
              </a:tabLst>
            </a:pPr>
            <a:r>
              <a:rPr lang="en-CA" altLang="en-US" dirty="0" smtClean="0"/>
              <a:t>Reduce runtime errors</a:t>
            </a:r>
            <a:endParaRPr lang="en-CA" altLang="en-US" sz="1800" dirty="0" smtClean="0"/>
          </a:p>
        </p:txBody>
      </p:sp>
      <p:grpSp>
        <p:nvGrpSpPr>
          <p:cNvPr id="64542" name="Group 30"/>
          <p:cNvGrpSpPr>
            <a:grpSpLocks/>
          </p:cNvGrpSpPr>
          <p:nvPr/>
        </p:nvGrpSpPr>
        <p:grpSpPr bwMode="auto">
          <a:xfrm>
            <a:off x="358775" y="4106510"/>
            <a:ext cx="4897438" cy="2592388"/>
            <a:chOff x="431" y="2154"/>
            <a:chExt cx="3085" cy="1633"/>
          </a:xfrm>
        </p:grpSpPr>
        <p:grpSp>
          <p:nvGrpSpPr>
            <p:cNvPr id="65541" name="Group 4"/>
            <p:cNvGrpSpPr>
              <a:grpSpLocks/>
            </p:cNvGrpSpPr>
            <p:nvPr/>
          </p:nvGrpSpPr>
          <p:grpSpPr bwMode="auto">
            <a:xfrm>
              <a:off x="431" y="2877"/>
              <a:ext cx="3085" cy="910"/>
              <a:chOff x="476" y="2115"/>
              <a:chExt cx="3085" cy="910"/>
            </a:xfrm>
          </p:grpSpPr>
          <p:sp>
            <p:nvSpPr>
              <p:cNvPr id="65546" name="Line 5"/>
              <p:cNvSpPr>
                <a:spLocks noChangeShapeType="1"/>
              </p:cNvSpPr>
              <p:nvPr/>
            </p:nvSpPr>
            <p:spPr bwMode="auto">
              <a:xfrm>
                <a:off x="476" y="2296"/>
                <a:ext cx="1" cy="7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square"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5547" name="Line 6"/>
              <p:cNvSpPr>
                <a:spLocks noChangeShapeType="1"/>
              </p:cNvSpPr>
              <p:nvPr/>
            </p:nvSpPr>
            <p:spPr bwMode="auto">
              <a:xfrm>
                <a:off x="3560" y="2296"/>
                <a:ext cx="1" cy="7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square"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5548" name="Line 7"/>
              <p:cNvSpPr>
                <a:spLocks noChangeShapeType="1"/>
              </p:cNvSpPr>
              <p:nvPr/>
            </p:nvSpPr>
            <p:spPr bwMode="auto">
              <a:xfrm>
                <a:off x="477" y="3025"/>
                <a:ext cx="30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5549" name="Line 8"/>
              <p:cNvSpPr>
                <a:spLocks noChangeShapeType="1"/>
              </p:cNvSpPr>
              <p:nvPr/>
            </p:nvSpPr>
            <p:spPr bwMode="auto">
              <a:xfrm>
                <a:off x="476" y="2296"/>
                <a:ext cx="40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5550" name="Line 9"/>
              <p:cNvSpPr>
                <a:spLocks noChangeShapeType="1"/>
              </p:cNvSpPr>
              <p:nvPr/>
            </p:nvSpPr>
            <p:spPr bwMode="auto">
              <a:xfrm>
                <a:off x="1429" y="2296"/>
                <a:ext cx="3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65551" name="Text Box 10"/>
              <p:cNvSpPr txBox="1">
                <a:spLocks noChangeArrowheads="1"/>
              </p:cNvSpPr>
              <p:nvPr/>
            </p:nvSpPr>
            <p:spPr bwMode="auto">
              <a:xfrm>
                <a:off x="1653" y="2583"/>
                <a:ext cx="545" cy="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CA" altLang="en-US" sz="1600" b="1" dirty="0">
                    <a:latin typeface="Arial" charset="0"/>
                  </a:rPr>
                  <a:t>private data</a:t>
                </a:r>
                <a:endParaRPr lang="en-US" altLang="en-US" sz="1600" b="1" dirty="0">
                  <a:latin typeface="Arial" charset="0"/>
                </a:endParaRPr>
              </a:p>
            </p:txBody>
          </p:sp>
          <p:grpSp>
            <p:nvGrpSpPr>
              <p:cNvPr id="65552" name="Group 11"/>
              <p:cNvGrpSpPr>
                <a:grpSpLocks/>
              </p:cNvGrpSpPr>
              <p:nvPr/>
            </p:nvGrpSpPr>
            <p:grpSpPr bwMode="auto">
              <a:xfrm>
                <a:off x="884" y="2115"/>
                <a:ext cx="545" cy="366"/>
                <a:chOff x="884" y="2115"/>
                <a:chExt cx="545" cy="366"/>
              </a:xfrm>
            </p:grpSpPr>
            <p:sp>
              <p:nvSpPr>
                <p:cNvPr id="6556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884" y="2115"/>
                  <a:ext cx="545" cy="3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3600" tIns="46800" rIns="93600" bIns="468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CA" altLang="en-US" sz="1600" dirty="0">
                      <a:latin typeface="Arial" charset="0"/>
                    </a:rPr>
                    <a:t>publicmethod</a:t>
                  </a:r>
                  <a:endParaRPr lang="en-US" altLang="en-US" sz="1600" dirty="0">
                    <a:latin typeface="Arial" charset="0"/>
                  </a:endParaRPr>
                </a:p>
              </p:txBody>
            </p:sp>
            <p:sp>
              <p:nvSpPr>
                <p:cNvPr id="65564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884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93600" tIns="46800" rIns="93600" bIns="46800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565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429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93600" tIns="46800" rIns="93600" bIns="46800">
                  <a:spAutoFit/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65553" name="Group 15"/>
              <p:cNvGrpSpPr>
                <a:grpSpLocks/>
              </p:cNvGrpSpPr>
              <p:nvPr/>
            </p:nvGrpSpPr>
            <p:grpSpPr bwMode="auto">
              <a:xfrm>
                <a:off x="1746" y="2115"/>
                <a:ext cx="545" cy="366"/>
                <a:chOff x="884" y="2115"/>
                <a:chExt cx="545" cy="366"/>
              </a:xfrm>
            </p:grpSpPr>
            <p:sp>
              <p:nvSpPr>
                <p:cNvPr id="6556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884" y="2115"/>
                  <a:ext cx="545" cy="3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3600" tIns="46800" rIns="93600" bIns="468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CA" altLang="en-US" sz="1600" dirty="0">
                      <a:latin typeface="Arial" charset="0"/>
                    </a:rPr>
                    <a:t>publicmethod</a:t>
                  </a:r>
                  <a:endParaRPr lang="en-US" altLang="en-US" sz="1600" dirty="0">
                    <a:latin typeface="Arial" charset="0"/>
                  </a:endParaRPr>
                </a:p>
              </p:txBody>
            </p:sp>
            <p:sp>
              <p:nvSpPr>
                <p:cNvPr id="6556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884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93600" tIns="46800" rIns="93600" bIns="46800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562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429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93600" tIns="46800" rIns="93600" bIns="46800">
                  <a:spAutoFit/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65554" name="Line 19"/>
              <p:cNvSpPr>
                <a:spLocks noChangeShapeType="1"/>
              </p:cNvSpPr>
              <p:nvPr/>
            </p:nvSpPr>
            <p:spPr bwMode="auto">
              <a:xfrm>
                <a:off x="2290" y="2296"/>
                <a:ext cx="3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65555" name="Group 20"/>
              <p:cNvGrpSpPr>
                <a:grpSpLocks/>
              </p:cNvGrpSpPr>
              <p:nvPr/>
            </p:nvGrpSpPr>
            <p:grpSpPr bwMode="auto">
              <a:xfrm>
                <a:off x="2608" y="2115"/>
                <a:ext cx="545" cy="366"/>
                <a:chOff x="884" y="2115"/>
                <a:chExt cx="545" cy="366"/>
              </a:xfrm>
            </p:grpSpPr>
            <p:sp>
              <p:nvSpPr>
                <p:cNvPr id="6555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884" y="2115"/>
                  <a:ext cx="545" cy="3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3600" tIns="46800" rIns="93600" bIns="4680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CA" altLang="en-US" sz="1600" dirty="0">
                      <a:latin typeface="Arial" charset="0"/>
                    </a:rPr>
                    <a:t>publicmethod</a:t>
                  </a:r>
                  <a:endParaRPr lang="en-US" altLang="en-US" sz="1600" dirty="0">
                    <a:latin typeface="Arial" charset="0"/>
                  </a:endParaRPr>
                </a:p>
              </p:txBody>
            </p:sp>
            <p:sp>
              <p:nvSpPr>
                <p:cNvPr id="65558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884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93600" tIns="46800" rIns="93600" bIns="46800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559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429" y="2115"/>
                  <a:ext cx="0" cy="3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93600" tIns="46800" rIns="93600" bIns="46800">
                  <a:spAutoFit/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65556" name="Line 24"/>
              <p:cNvSpPr>
                <a:spLocks noChangeShapeType="1"/>
              </p:cNvSpPr>
              <p:nvPr/>
            </p:nvSpPr>
            <p:spPr bwMode="auto">
              <a:xfrm>
                <a:off x="3152" y="2296"/>
                <a:ext cx="40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65542" name="Line 25"/>
            <p:cNvSpPr>
              <a:spLocks noChangeShapeType="1"/>
            </p:cNvSpPr>
            <p:nvPr/>
          </p:nvSpPr>
          <p:spPr bwMode="auto">
            <a:xfrm flipH="1" flipV="1">
              <a:off x="1106" y="2633"/>
              <a:ext cx="1" cy="25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5543" name="Line 26"/>
            <p:cNvSpPr>
              <a:spLocks noChangeShapeType="1"/>
            </p:cNvSpPr>
            <p:nvPr/>
          </p:nvSpPr>
          <p:spPr bwMode="auto">
            <a:xfrm>
              <a:off x="1904" y="2619"/>
              <a:ext cx="0" cy="2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 dirty="0"/>
            </a:p>
          </p:txBody>
        </p:sp>
        <p:sp>
          <p:nvSpPr>
            <p:cNvPr id="65544" name="Text Box 27"/>
            <p:cNvSpPr txBox="1">
              <a:spLocks noChangeArrowheads="1"/>
            </p:cNvSpPr>
            <p:nvPr/>
          </p:nvSpPr>
          <p:spPr bwMode="auto">
            <a:xfrm>
              <a:off x="1653" y="2154"/>
              <a:ext cx="741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set data (</a:t>
              </a:r>
              <a:r>
                <a:rPr lang="en-US" altLang="en-US" sz="1600" b="1" dirty="0">
                  <a:latin typeface="Arial" charset="0"/>
                </a:rPr>
                <a:t>mutator method</a:t>
              </a:r>
              <a:r>
                <a:rPr lang="en-US" altLang="en-US" sz="1600" dirty="0">
                  <a:latin typeface="Arial" charset="0"/>
                </a:rPr>
                <a:t>)</a:t>
              </a:r>
            </a:p>
          </p:txBody>
        </p:sp>
        <p:sp>
          <p:nvSpPr>
            <p:cNvPr id="65545" name="Text Box 28"/>
            <p:cNvSpPr txBox="1">
              <a:spLocks noChangeArrowheads="1"/>
            </p:cNvSpPr>
            <p:nvPr/>
          </p:nvSpPr>
          <p:spPr bwMode="auto">
            <a:xfrm>
              <a:off x="754" y="2154"/>
              <a:ext cx="717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latin typeface="Arial" charset="0"/>
                </a:rPr>
                <a:t>get data (</a:t>
              </a:r>
              <a:r>
                <a:rPr lang="en-US" altLang="en-US" sz="1600" b="1" dirty="0">
                  <a:latin typeface="Arial" charset="0"/>
                </a:rPr>
                <a:t>accessor method</a:t>
              </a:r>
              <a:r>
                <a:rPr lang="en-US" altLang="en-US" sz="1600" dirty="0">
                  <a:latin typeface="Arial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931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Break down the program into entities (classes/objects - described with </a:t>
            </a:r>
            <a:r>
              <a:rPr lang="en-US" altLang="en-US" i="1" dirty="0" smtClean="0"/>
              <a:t>nouns</a:t>
            </a:r>
            <a:r>
              <a:rPr lang="en-US" altLang="en-US" dirty="0" smtClean="0"/>
              <a:t>)</a:t>
            </a:r>
          </a:p>
          <a:p>
            <a:endParaRPr lang="en-US" alt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>An Example Of The Object-Oriented Approach (Simulation)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147049"/>
            <a:ext cx="7772400" cy="4190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2795587"/>
            <a:ext cx="2667000" cy="339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Animals</a:t>
            </a:r>
          </a:p>
        </p:txBody>
      </p:sp>
      <p:sp>
        <p:nvSpPr>
          <p:cNvPr id="7" name="Rectangle 6"/>
          <p:cNvSpPr/>
          <p:nvPr/>
        </p:nvSpPr>
        <p:spPr>
          <a:xfrm>
            <a:off x="4310063" y="2800303"/>
            <a:ext cx="1981200" cy="439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Buildings</a:t>
            </a:r>
          </a:p>
        </p:txBody>
      </p:sp>
      <p:sp>
        <p:nvSpPr>
          <p:cNvPr id="8" name="Rectangle 7"/>
          <p:cNvSpPr/>
          <p:nvPr/>
        </p:nvSpPr>
        <p:spPr>
          <a:xfrm>
            <a:off x="4310063" y="3432128"/>
            <a:ext cx="1981200" cy="4397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Visitors</a:t>
            </a:r>
          </a:p>
        </p:txBody>
      </p:sp>
      <p:sp>
        <p:nvSpPr>
          <p:cNvPr id="9" name="Rectangle 8"/>
          <p:cNvSpPr/>
          <p:nvPr/>
        </p:nvSpPr>
        <p:spPr>
          <a:xfrm>
            <a:off x="4310063" y="4166347"/>
            <a:ext cx="1981200" cy="194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14850" y="4636247"/>
            <a:ext cx="1235075" cy="393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14850" y="5271247"/>
            <a:ext cx="13716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Animal</a:t>
            </a:r>
          </a:p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95400" y="3651997"/>
            <a:ext cx="1524000" cy="438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95400" y="4375897"/>
            <a:ext cx="1524000" cy="438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Tigers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95400" y="5015660"/>
            <a:ext cx="1524000" cy="876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Bears (oh my!)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110226" y="2795587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80827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Classes/Objects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Each class of object includes descriptive data.</a:t>
            </a:r>
          </a:p>
          <a:p>
            <a:pPr lvl="1"/>
            <a:r>
              <a:rPr lang="en-US" altLang="en-US" dirty="0" smtClean="0"/>
              <a:t>Example (animals):</a:t>
            </a:r>
          </a:p>
          <a:p>
            <a:pPr lvl="2"/>
            <a:r>
              <a:rPr lang="en-US" altLang="en-US" dirty="0" smtClean="0"/>
              <a:t>Species</a:t>
            </a:r>
          </a:p>
          <a:p>
            <a:pPr lvl="2"/>
            <a:r>
              <a:rPr lang="en-US" altLang="en-US" dirty="0" smtClean="0"/>
              <a:t>Color</a:t>
            </a:r>
          </a:p>
          <a:p>
            <a:pPr lvl="2"/>
            <a:r>
              <a:rPr lang="en-US" altLang="en-US" dirty="0" smtClean="0"/>
              <a:t>Length/height</a:t>
            </a:r>
          </a:p>
          <a:p>
            <a:pPr lvl="2"/>
            <a:r>
              <a:rPr lang="en-US" altLang="en-US" dirty="0" smtClean="0"/>
              <a:t>Weight</a:t>
            </a:r>
          </a:p>
          <a:p>
            <a:pPr lvl="2"/>
            <a:r>
              <a:rPr lang="en-US" altLang="en-US" dirty="0" smtClean="0"/>
              <a:t>Etc.</a:t>
            </a:r>
          </a:p>
          <a:p>
            <a:r>
              <a:rPr lang="en-US" altLang="en-US" dirty="0" smtClean="0"/>
              <a:t>Also each class of object has an associated set of actions</a:t>
            </a:r>
          </a:p>
          <a:p>
            <a:pPr lvl="1"/>
            <a:r>
              <a:rPr lang="en-US" altLang="en-US" dirty="0" smtClean="0"/>
              <a:t>Example (animals):</a:t>
            </a:r>
          </a:p>
          <a:p>
            <a:pPr lvl="2"/>
            <a:r>
              <a:rPr lang="en-US" altLang="en-US" dirty="0" smtClean="0"/>
              <a:t>Sleeping</a:t>
            </a:r>
          </a:p>
          <a:p>
            <a:pPr lvl="2"/>
            <a:r>
              <a:rPr lang="en-US" altLang="en-US" dirty="0" smtClean="0"/>
              <a:t>Eating</a:t>
            </a:r>
          </a:p>
          <a:p>
            <a:pPr lvl="2"/>
            <a:r>
              <a:rPr lang="en-US" altLang="en-US" dirty="0" smtClean="0"/>
              <a:t>Excreting</a:t>
            </a:r>
          </a:p>
          <a:p>
            <a:pPr lvl="2"/>
            <a:r>
              <a:rPr lang="en-US" altLang="en-US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7064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Additional Resources</a:t>
            </a:r>
          </a:p>
        </p:txBody>
      </p:sp>
      <p:sp>
        <p:nvSpPr>
          <p:cNvPr id="439300" name="Rectangle 4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2400" dirty="0" smtClean="0"/>
              <a:t>A good description of the terms used in this section (and terms used in some of the later sections).</a:t>
            </a:r>
          </a:p>
          <a:p>
            <a:pPr lvl="1"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  <a:hlinkClick r:id="rId2"/>
              </a:rPr>
              <a:t>http://docs.oracle.com/javase/tutorial/java/concepts/</a:t>
            </a: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spcBef>
                <a:spcPct val="0"/>
              </a:spcBef>
              <a:buFont typeface="Times New Roman" pitchFamily="18" charset="0"/>
              <a:buNone/>
            </a:pPr>
            <a:endParaRPr lang="en-US" altLang="en-US" dirty="0" smtClean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400" dirty="0" smtClean="0"/>
              <a:t>A good walk through of the process of designing an object-oriented program, finding the candidate objects e.g., how to use the “find a noun’”approach and some of the pitfalls of this approach.</a:t>
            </a:r>
          </a:p>
          <a:p>
            <a:pPr lvl="1" eaLnBrk="1" hangingPunct="1">
              <a:spcBef>
                <a:spcPct val="0"/>
              </a:spcBef>
              <a:buFont typeface="Times New Roman" pitchFamily="18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  <a:hlinkClick r:id="rId3"/>
              </a:rPr>
              <a:t>http://archive.eiffel.com/doc/manuals/technology/oosc/finding/page.html</a:t>
            </a:r>
            <a:endParaRPr lang="en-US" altLang="en-US" sz="1600" dirty="0" smtClean="0"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spcBef>
                <a:spcPct val="0"/>
              </a:spcBef>
              <a:buFont typeface="Times New Roman" pitchFamily="18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42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Defining A Java Class</a:t>
            </a:r>
            <a:endParaRPr lang="en-US" alt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b="1" dirty="0" smtClean="0">
                <a:cs typeface="Consolas" pitchFamily="49" charset="0"/>
              </a:rPr>
              <a:t>Format</a:t>
            </a:r>
            <a:r>
              <a:rPr lang="en-CA" altLang="en-US" dirty="0" smtClean="0">
                <a:cs typeface="Consolas" pitchFamily="49" charset="0"/>
              </a:rPr>
              <a:t>: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public class &lt;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name of class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r>
              <a:rPr lang="en-CA" altLang="en-US" sz="1800" i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   attributes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r>
              <a:rPr lang="en-CA" altLang="en-US" sz="1800" i="1" dirty="0" smtClean="0">
                <a:latin typeface="Consolas" pitchFamily="49" charset="0"/>
                <a:cs typeface="Consolas" pitchFamily="49" charset="0"/>
              </a:rPr>
              <a:t>	  methods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04800" lvl="1" indent="0" defTabSz="292100">
              <a:lnSpc>
                <a:spcPct val="90000"/>
              </a:lnSpc>
              <a:buFont typeface="Times New Roman" pitchFamily="18" charset="0"/>
              <a:buNone/>
              <a:tabLst>
                <a:tab pos="233363" algn="l"/>
                <a:tab pos="292100" algn="l"/>
              </a:tabLst>
            </a:pP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b="1" dirty="0" smtClean="0">
                <a:cs typeface="Consolas" pitchFamily="49" charset="0"/>
              </a:rPr>
              <a:t>Example (more explanations coming shortly)</a:t>
            </a:r>
            <a:r>
              <a:rPr lang="en-CA" altLang="en-US" dirty="0" smtClean="0">
                <a:cs typeface="Consolas" pitchFamily="49" charset="0"/>
              </a:rPr>
              <a:t>: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public class Person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{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private int age; </a:t>
            </a:r>
            <a:r>
              <a:rPr lang="en-CA" altLang="en-US" sz="1800" b="1" dirty="0" smtClean="0">
                <a:solidFill>
                  <a:srgbClr val="00FFFF"/>
                </a:solidFill>
                <a:latin typeface="Consolas" pitchFamily="49" charset="0"/>
                <a:cs typeface="Consolas" pitchFamily="49" charset="0"/>
              </a:rPr>
              <a:t>// Attribute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public Person() { </a:t>
            </a:r>
            <a:r>
              <a:rPr lang="en-CA" altLang="en-US" sz="1800" b="1" dirty="0" smtClean="0">
                <a:solidFill>
                  <a:srgbClr val="00FFFF"/>
                </a:solidFill>
                <a:latin typeface="Consolas" pitchFamily="49" charset="0"/>
                <a:cs typeface="Consolas" pitchFamily="49" charset="0"/>
              </a:rPr>
              <a:t>// Method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   age = in.nextInt();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}    </a:t>
            </a:r>
          </a:p>
          <a:p>
            <a:pPr marL="190500" indent="-190500" defTabSz="292100">
              <a:lnSpc>
                <a:spcPct val="90000"/>
              </a:lnSpc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public </a:t>
            </a:r>
            <a:r>
              <a:rPr lang="en-CA" altLang="en-US" sz="1800" smtClean="0">
                <a:latin typeface="Consolas" pitchFamily="49" charset="0"/>
                <a:cs typeface="Consolas" pitchFamily="49" charset="0"/>
              </a:rPr>
              <a:t>void sayAge() </a:t>
            </a: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CA" altLang="en-US" sz="1800" b="1" dirty="0">
                <a:solidFill>
                  <a:srgbClr val="00FFFF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CA" altLang="en-US" sz="1800" b="1" dirty="0" smtClean="0">
                <a:solidFill>
                  <a:srgbClr val="00FFFF"/>
                </a:solidFill>
                <a:latin typeface="Consolas" pitchFamily="49" charset="0"/>
                <a:cs typeface="Consolas" pitchFamily="49" charset="0"/>
              </a:rPr>
              <a:t>Method</a:t>
            </a:r>
            <a:endParaRPr lang="en-CA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    System.out.println("My age is " + age);  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190500" indent="-190500" defTabSz="292100">
              <a:lnSpc>
                <a:spcPct val="90000"/>
              </a:lnSpc>
              <a:buFontTx/>
              <a:buNone/>
              <a:tabLst>
                <a:tab pos="233363" algn="l"/>
                <a:tab pos="292100" algn="l"/>
              </a:tabLst>
            </a:pPr>
            <a:r>
              <a:rPr lang="en-CA" altLang="en-US" sz="1800" dirty="0" smtClean="0">
                <a:latin typeface="Consolas" pitchFamily="49" charset="0"/>
                <a:cs typeface="Consolas" pitchFamily="49" charset="0"/>
              </a:rPr>
              <a:t>	 }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5726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Object-Oriented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design: each class definition (e.g.,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&lt;class name&gt;</a:t>
            </a:r>
            <a:r>
              <a:rPr lang="en-US" dirty="0" smtClean="0"/>
              <a:t>) must occur its own “dot-java” file).</a:t>
            </a:r>
          </a:p>
          <a:p>
            <a:r>
              <a:rPr lang="en-US" dirty="0" smtClean="0"/>
              <a:t>Example program consists of two files in the same directory:</a:t>
            </a:r>
          </a:p>
          <a:p>
            <a:pPr lvl="1"/>
            <a:r>
              <a:rPr lang="en-US" dirty="0" smtClean="0"/>
              <a:t>(From now on your programs must be laid out in a similar fashion):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Driver.java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Person.java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Full example: located in UNIX under:</a:t>
            </a:r>
          </a:p>
          <a:p>
            <a:pPr marL="225425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home/219/examples/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intro_OO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first_helloOO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63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aPerson = new Person();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aPerson.sayHello();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864386" y="3481330"/>
            <a:ext cx="4335137" cy="1531345"/>
            <a:chOff x="2864386" y="3481330"/>
            <a:chExt cx="4335137" cy="1531345"/>
          </a:xfrm>
        </p:grpSpPr>
        <p:sp>
          <p:nvSpPr>
            <p:cNvPr id="4" name="Rectangle 3"/>
            <p:cNvSpPr/>
            <p:nvPr/>
          </p:nvSpPr>
          <p:spPr bwMode="auto">
            <a:xfrm>
              <a:off x="4742762" y="3756753"/>
              <a:ext cx="2456761" cy="1255922"/>
            </a:xfrm>
            <a:prstGeom prst="rect">
              <a:avLst/>
            </a:prstGeom>
            <a:solidFill>
              <a:srgbClr val="FFFFCC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t" anchorCtr="0"/>
            <a:lstStyle/>
            <a:p>
              <a:pPr marL="0" indent="0">
                <a:buNone/>
              </a:pPr>
              <a:r>
                <a:rPr lang="en-US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// Class person</a:t>
              </a:r>
            </a:p>
            <a:p>
              <a:pPr marL="0" indent="0">
                <a:buNone/>
              </a:pPr>
              <a:r>
                <a:rPr lang="en-US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public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void sayHello()</a:t>
              </a:r>
            </a:p>
            <a:p>
              <a:pPr marL="0" indent="0">
                <a:buNone/>
              </a:pPr>
              <a:r>
                <a:rPr lang="en" smtClean="0">
                  <a:latin typeface="Consolas" panose="020B0609020204030204" pitchFamily="49" charset="0"/>
                  <a:cs typeface="Consolas" panose="020B0609020204030204" pitchFamily="49" charset="0"/>
                </a:rPr>
                <a:t>{</a:t>
              </a:r>
            </a:p>
            <a:p>
              <a:pPr marL="0" indent="0">
                <a:buNone/>
              </a:pPr>
              <a:r>
                <a:rPr lang="en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" smtClean="0">
                  <a:latin typeface="Consolas" panose="020B0609020204030204" pitchFamily="49" charset="0"/>
                  <a:cs typeface="Consolas" panose="020B0609020204030204" pitchFamily="49" charset="0"/>
                </a:rPr>
                <a:t>   ...</a:t>
              </a:r>
              <a:endParaRPr lang="en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marL="0" indent="0">
                <a:buNone/>
              </a:pPr>
              <a:r>
                <a:rPr lang="en" smtClean="0">
                  <a:latin typeface="Consolas" panose="020B0609020204030204" pitchFamily="49" charset="0"/>
                  <a:cs typeface="Consolas" panose="020B0609020204030204" pitchFamily="49" charset="0"/>
                </a:rPr>
                <a:t>}</a:t>
              </a:r>
              <a:endParaRPr lang="en-US" dirty="0" smtClean="0"/>
            </a:p>
          </p:txBody>
        </p:sp>
        <p:cxnSp>
          <p:nvCxnSpPr>
            <p:cNvPr id="7" name="Straight Arrow Connector 6"/>
            <p:cNvCxnSpPr>
              <a:endCxn id="4" idx="1"/>
            </p:cNvCxnSpPr>
            <p:nvPr/>
          </p:nvCxnSpPr>
          <p:spPr bwMode="auto">
            <a:xfrm>
              <a:off x="2864386" y="3481330"/>
              <a:ext cx="1878376" cy="903384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88"/>
          <a:stretch/>
        </p:blipFill>
        <p:spPr bwMode="auto">
          <a:xfrm>
            <a:off x="677036" y="5383072"/>
            <a:ext cx="6340709" cy="466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111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</a:t>
            </a:r>
          </a:p>
          <a:p>
            <a:pPr marL="0" indent="0">
              <a:buNone/>
            </a:pPr>
            <a:r>
              <a:rPr lang="en" sz="20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sayHello()</a:t>
            </a:r>
          </a:p>
          <a:p>
            <a:pPr marL="0" indent="0">
              <a:buNone/>
            </a:pPr>
            <a:r>
              <a:rPr lang="en" sz="200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System.out.println("I don't wanna say hello.");</a:t>
            </a:r>
          </a:p>
          <a:p>
            <a:pPr marL="0" indent="0">
              <a:buNone/>
            </a:pPr>
            <a:r>
              <a:rPr lang="en" sz="200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" sz="20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1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Concepts: Classes Vs.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</a:t>
            </a:r>
            <a:r>
              <a:rPr lang="en-US" altLang="en-US" dirty="0" smtClean="0"/>
              <a:t>lass: </a:t>
            </a:r>
          </a:p>
          <a:p>
            <a:pPr lvl="1"/>
            <a:r>
              <a:rPr lang="en-US" altLang="en-US" dirty="0"/>
              <a:t>S</a:t>
            </a:r>
            <a:r>
              <a:rPr lang="en-US" altLang="en-US" dirty="0" smtClean="0"/>
              <a:t>pecifies </a:t>
            </a:r>
            <a:r>
              <a:rPr lang="en-US" altLang="en-US" dirty="0"/>
              <a:t>the characteristics of an entity but is not an instance of that entity</a:t>
            </a:r>
          </a:p>
          <a:p>
            <a:pPr lvl="1"/>
            <a:r>
              <a:rPr lang="en-US" altLang="en-US" dirty="0"/>
              <a:t>Much like a blue print </a:t>
            </a:r>
            <a:r>
              <a:rPr lang="en-US" altLang="en-US" dirty="0" smtClean="0"/>
              <a:t>that specifies </a:t>
            </a:r>
            <a:r>
              <a:rPr lang="en-US" altLang="en-US" dirty="0"/>
              <a:t>the characteristics of a building (height, width, length etc.)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95884" y="2842351"/>
            <a:ext cx="3367644" cy="3316077"/>
            <a:chOff x="906901" y="5078776"/>
            <a:chExt cx="1799729" cy="1779224"/>
          </a:xfrm>
        </p:grpSpPr>
        <p:pic>
          <p:nvPicPr>
            <p:cNvPr id="5" name="Picture 2" descr="C:\Users\tamj\Dropbox\PVT\colorbox\blue print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02" b="9869"/>
            <a:stretch/>
          </p:blipFill>
          <p:spPr bwMode="auto">
            <a:xfrm>
              <a:off x="906901" y="5078776"/>
              <a:ext cx="1799729" cy="15203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906901" y="6604612"/>
              <a:ext cx="1740665" cy="253388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200" dirty="0" smtClean="0"/>
                <a:t>www.colorbox.com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697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40434</TotalTime>
  <Pages>8</Pages>
  <Words>1078</Words>
  <Application>Microsoft Office PowerPoint</Application>
  <PresentationFormat>On-screen Show (4:3)</PresentationFormat>
  <Paragraphs>219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evaluation_intro</vt:lpstr>
      <vt:lpstr>Introduction To Object-Oriented Programming java</vt:lpstr>
      <vt:lpstr>An Example Of The Object-Oriented Approach (Simulation)</vt:lpstr>
      <vt:lpstr>Classes/Objects</vt:lpstr>
      <vt:lpstr>Additional Resources</vt:lpstr>
      <vt:lpstr>Defining A Java Class</vt:lpstr>
      <vt:lpstr>The First Object-Oriented Example</vt:lpstr>
      <vt:lpstr>The Driver Class</vt:lpstr>
      <vt:lpstr>Class Person</vt:lpstr>
      <vt:lpstr>New Concepts: Classes Vs. Objects</vt:lpstr>
      <vt:lpstr>main() Method</vt:lpstr>
      <vt:lpstr>Instantiation </vt:lpstr>
      <vt:lpstr>Second Object-Oriented Example</vt:lpstr>
      <vt:lpstr>Class Driver</vt:lpstr>
      <vt:lpstr>Class Person</vt:lpstr>
      <vt:lpstr>Creating An Object</vt:lpstr>
      <vt:lpstr>Terminology: Methods Vs. Functions</vt:lpstr>
      <vt:lpstr>Methods Vs. Functions: Summary &amp; Recap</vt:lpstr>
      <vt:lpstr>Overloading And Good Design</vt:lpstr>
      <vt:lpstr>New Term: Encapsulation/Information Hiding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Object-Orientation in Java</dc:title>
  <dc:creator>James Tam</dc:creator>
  <cp:keywords>Object-Orientation;O-O;Encapsulation;Information hiding;Attributes;Methods;Shadowing</cp:keywords>
  <cp:lastModifiedBy>principal vivekanand college</cp:lastModifiedBy>
  <cp:revision>3270</cp:revision>
  <cp:lastPrinted>1998-08-16T21:06:56Z</cp:lastPrinted>
  <dcterms:created xsi:type="dcterms:W3CDTF">1995-08-18T10:27:02Z</dcterms:created>
  <dcterms:modified xsi:type="dcterms:W3CDTF">2025-08-23T06:44:38Z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