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6490-09B4-4B98-96E4-7477B9CCFC0C}" type="datetimeFigureOut">
              <a:rPr lang="en-IN" smtClean="0"/>
              <a:t>15-05-2025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48AE-A164-4797-A422-99880EF60F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899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E48AE-A164-4797-A422-99880EF60F9F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23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supervised-machine-learnin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ml-types-learning-part-2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what-is-reinforcement-learnin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iso.ai/deep-learning/chatgpt-4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so.ai/applications/computer-vision-in-healthcar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so.ai/deep-learning/artificial-super-intelligence/" TargetMode="External"/><Relationship Id="rId2" Type="http://schemas.openxmlformats.org/officeDocument/2006/relationships/hyperlink" Target="https://viso.ai/deep-learning/artificial-general-intelligenc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BBD78-E00F-DB20-B7D1-1DF9EE583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IN" sz="3600" b="1" kern="100" cap="none" dirty="0"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Types Of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66102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87D323-1F72-0B35-9C5B-80CE3FC63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9812" y="625642"/>
            <a:ext cx="10988842" cy="56227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967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E62F-5A80-D972-265B-1864E36A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832" y="964692"/>
            <a:ext cx="8887326" cy="1188720"/>
          </a:xfrm>
        </p:spPr>
        <p:txBody>
          <a:bodyPr/>
          <a:lstStyle/>
          <a:p>
            <a:r>
              <a:rPr lang="en-US" sz="2800" b="1" kern="0" cap="none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Machine Learning</a:t>
            </a:r>
            <a:br>
              <a:rPr lang="en-US" sz="28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69F45-ECEE-FC07-F249-F9EBD9782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411" y="2638044"/>
            <a:ext cx="9368589" cy="3101983"/>
          </a:xfrm>
        </p:spPr>
        <p:txBody>
          <a:bodyPr/>
          <a:lstStyle/>
          <a:p>
            <a:pPr marL="0" lvl="0" indent="0">
              <a:spcBef>
                <a:spcPts val="113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three main types of machine learning:</a:t>
            </a:r>
          </a:p>
          <a:p>
            <a:pPr marL="0" lvl="0" indent="0">
              <a:spcBef>
                <a:spcPts val="113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Supervised Learning</a:t>
            </a:r>
            <a:b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Unsupervised Learning</a:t>
            </a:r>
            <a:b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Reinforcement Learning</a:t>
            </a:r>
            <a:endParaRPr lang="en-US" sz="32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024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F1F5E1D-E0EF-3708-663E-B0A7BBFD1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749" t="1268" r="1173" b="41805"/>
          <a:stretch/>
        </p:blipFill>
        <p:spPr>
          <a:xfrm>
            <a:off x="657726" y="625643"/>
            <a:ext cx="11093894" cy="5534525"/>
          </a:xfrm>
        </p:spPr>
      </p:pic>
    </p:spTree>
    <p:extLst>
      <p:ext uri="{BB962C8B-B14F-4D97-AF65-F5344CB8AC3E}">
        <p14:creationId xmlns:p14="http://schemas.microsoft.com/office/powerpoint/2010/main" val="1782590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AE9B-AA8C-17C9-F4D7-4797B146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411" y="385011"/>
            <a:ext cx="9496925" cy="5839325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kern="0" spc="-5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1.Supervised learning</a:t>
            </a:r>
            <a:endParaRPr lang="en-US" sz="3600" b="1" u="sng" kern="0" spc="-5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u="sng" kern="0" spc="-5" dirty="0">
              <a:solidFill>
                <a:srgbClr val="0563C1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this ML, </a:t>
            </a: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model is </a:t>
            </a:r>
            <a:r>
              <a:rPr lang="en-US" sz="3200" b="1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trained on labeled data</a:t>
            </a: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800" kern="0" spc="-5" dirty="0">
              <a:solidFill>
                <a:srgbClr val="24242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Meaning each input (the data) has a corresponding output (the label).</a:t>
            </a:r>
          </a:p>
          <a:p>
            <a:pPr marL="0" indent="0">
              <a:buNone/>
            </a:pPr>
            <a:endParaRPr lang="en-US" sz="2800" kern="0" spc="-5" dirty="0">
              <a:solidFill>
                <a:srgbClr val="2424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 learns the relationship between inputs and outputs </a:t>
            </a:r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then predict outputs.</a:t>
            </a:r>
            <a:endParaRPr lang="en-US" sz="3200" kern="0" spc="-5" dirty="0">
              <a:solidFill>
                <a:srgbClr val="24242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kern="100" dirty="0"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864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3F6601-0688-687B-361F-6D69F814C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b="7961"/>
          <a:stretch/>
        </p:blipFill>
        <p:spPr>
          <a:xfrm>
            <a:off x="465221" y="352926"/>
            <a:ext cx="11289342" cy="6224337"/>
          </a:xfrm>
        </p:spPr>
      </p:pic>
    </p:spTree>
    <p:extLst>
      <p:ext uri="{BB962C8B-B14F-4D97-AF65-F5344CB8AC3E}">
        <p14:creationId xmlns:p14="http://schemas.microsoft.com/office/powerpoint/2010/main" val="991621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5EB7-6D3C-7D04-0294-16861277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641684"/>
            <a:ext cx="10507579" cy="5245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kern="0" spc="-5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 Unsupervised learning</a:t>
            </a:r>
            <a:r>
              <a:rPr lang="en-US" sz="36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600" kern="0" spc="-5" dirty="0">
              <a:solidFill>
                <a:srgbClr val="242424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Unsupervised Learning, the </a:t>
            </a:r>
            <a:r>
              <a:rPr lang="en-US" sz="3200" b="1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does not have labels</a:t>
            </a:r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kern="0" spc="-5" dirty="0">
              <a:solidFill>
                <a:srgbClr val="2424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model is given </a:t>
            </a:r>
            <a:r>
              <a:rPr lang="en-US" sz="3200" b="1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the inputs</a:t>
            </a:r>
            <a:r>
              <a:rPr lang="en-US" sz="3200" kern="0" spc="-5" dirty="0">
                <a:solidFill>
                  <a:srgbClr val="2424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</a:t>
            </a:r>
            <a:r>
              <a:rPr lang="en-US" sz="3200" b="1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predefined categories </a:t>
            </a: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classifications in the data. </a:t>
            </a:r>
          </a:p>
          <a:p>
            <a:pPr>
              <a:lnSpc>
                <a:spcPct val="110000"/>
              </a:lnSpc>
            </a:pP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</a:t>
            </a:r>
            <a:r>
              <a:rPr lang="en-US" sz="3200" b="1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patterns or groupings on their own</a:t>
            </a:r>
            <a:r>
              <a:rPr lang="en-US" sz="3200" kern="0" spc="-5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3237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BBA95A-09D8-C669-60CD-07DF7BED3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1597"/>
          <a:stretch/>
        </p:blipFill>
        <p:spPr>
          <a:xfrm>
            <a:off x="657726" y="160421"/>
            <a:ext cx="11036969" cy="6288505"/>
          </a:xfrm>
        </p:spPr>
      </p:pic>
    </p:spTree>
    <p:extLst>
      <p:ext uri="{BB962C8B-B14F-4D97-AF65-F5344CB8AC3E}">
        <p14:creationId xmlns:p14="http://schemas.microsoft.com/office/powerpoint/2010/main" val="3812060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F1D72-67A9-135B-05FE-CF1E3B4D1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5" y="96252"/>
            <a:ext cx="10748210" cy="6384760"/>
          </a:xfrm>
        </p:spPr>
        <p:txBody>
          <a:bodyPr/>
          <a:lstStyle/>
          <a:p>
            <a:pPr marL="0" indent="0">
              <a:buNone/>
            </a:pPr>
            <a:r>
              <a:rPr lang="en-IN" sz="3600" b="1" u="sng" kern="0" spc="-5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3 Reinforcement Learning (RL)</a:t>
            </a:r>
            <a:r>
              <a:rPr lang="en-IN" sz="36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N" sz="3600" kern="0" spc="-5" dirty="0">
              <a:solidFill>
                <a:srgbClr val="242424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RL involves an agent (a model) that learns through trial and errors.</a:t>
            </a:r>
          </a:p>
          <a:p>
            <a:r>
              <a:rPr lang="en-US" sz="3200" kern="0" spc="-5" dirty="0">
                <a:solidFill>
                  <a:srgbClr val="24242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Unlike other machine learning types, RL doesn’t provide any instructions.</a:t>
            </a:r>
          </a:p>
          <a:p>
            <a:pPr>
              <a:spcAft>
                <a:spcPts val="800"/>
              </a:spcAft>
              <a:tabLst>
                <a:tab pos="457200" algn="l"/>
              </a:tabLst>
            </a:pPr>
            <a:r>
              <a:rPr lang="en-US" sz="3200" kern="0" spc="-5" dirty="0">
                <a:solidFill>
                  <a:srgbClr val="242424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Instead, the agent learns by:</a:t>
            </a:r>
          </a:p>
          <a:p>
            <a:pPr marL="1085850" lvl="3" indent="-400050">
              <a:lnSpc>
                <a:spcPts val="2400"/>
              </a:lnSpc>
              <a:spcBef>
                <a:spcPts val="1130"/>
              </a:spcBef>
              <a:spcAft>
                <a:spcPts val="8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b="1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Trying different actions.</a:t>
            </a:r>
            <a:endParaRPr lang="en-US" b="1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3" indent="-400050">
              <a:lnSpc>
                <a:spcPts val="2400"/>
              </a:lnSpc>
              <a:spcBef>
                <a:spcPts val="1130"/>
              </a:spcBef>
              <a:spcAft>
                <a:spcPts val="8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b="1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Receiving Feedback</a:t>
            </a:r>
            <a:r>
              <a:rPr lang="en-US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3" indent="-400050">
              <a:lnSpc>
                <a:spcPts val="2400"/>
              </a:lnSpc>
              <a:spcBef>
                <a:spcPts val="1130"/>
              </a:spcBef>
              <a:spcAft>
                <a:spcPts val="8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US" b="1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Improving Performance</a:t>
            </a:r>
            <a:r>
              <a:rPr lang="en-US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kern="100" dirty="0"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IN" sz="3600" kern="0" spc="-5" dirty="0">
              <a:solidFill>
                <a:srgbClr val="242424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kern="100" dirty="0"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922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267385-6850-BC01-1EE5-326AE83C2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321" y="320842"/>
            <a:ext cx="11120416" cy="6082895"/>
          </a:xfrm>
        </p:spPr>
      </p:pic>
    </p:spTree>
    <p:extLst>
      <p:ext uri="{BB962C8B-B14F-4D97-AF65-F5344CB8AC3E}">
        <p14:creationId xmlns:p14="http://schemas.microsoft.com/office/powerpoint/2010/main" val="3161445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A720-2DE0-4D52-9BC0-8E85243B0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You!!  </a:t>
            </a:r>
          </a:p>
        </p:txBody>
      </p:sp>
    </p:spTree>
    <p:extLst>
      <p:ext uri="{BB962C8B-B14F-4D97-AF65-F5344CB8AC3E}">
        <p14:creationId xmlns:p14="http://schemas.microsoft.com/office/powerpoint/2010/main" val="32076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90D7-26C1-E3D4-6263-C504F1EF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211" y="964692"/>
            <a:ext cx="8807115" cy="976403"/>
          </a:xfrm>
        </p:spPr>
        <p:txBody>
          <a:bodyPr>
            <a:normAutofit/>
          </a:bodyPr>
          <a:lstStyle/>
          <a:p>
            <a:r>
              <a:rPr lang="en-IN" sz="3600" cap="none" dirty="0"/>
              <a:t>Types Of </a:t>
            </a:r>
            <a:r>
              <a:rPr lang="en-IN" sz="3600" dirty="0"/>
              <a:t>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A68F-328E-4462-AA13-D3BEEBCE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211" y="2294022"/>
            <a:ext cx="8807115" cy="3721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Artificial Intelligence can be broadly classified into several types based on capabilities, functionalities, and </a:t>
            </a:r>
            <a:r>
              <a:rPr lang="en-US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technologies. </a:t>
            </a:r>
          </a:p>
          <a:p>
            <a:pPr marL="0" indent="0">
              <a:buNone/>
            </a:pPr>
            <a:r>
              <a:rPr lang="en-US" sz="2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According to the capabilities of AI, they are classified into three categories, which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Narrow AI, or Weak AI (ANI)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General AI, or Strong AI (AGI)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Artificial </a:t>
            </a:r>
            <a:r>
              <a:rPr lang="en-US" sz="2800" b="1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SuperIntelligence</a:t>
            </a:r>
            <a:r>
              <a:rPr lang="en-US" sz="28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(ASI)</a:t>
            </a:r>
          </a:p>
          <a:p>
            <a:endParaRPr lang="en-US" sz="28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302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6FC525B-CC96-A418-B1BD-A8832E8A57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1830"/>
          <a:stretch/>
        </p:blipFill>
        <p:spPr>
          <a:xfrm>
            <a:off x="818147" y="679479"/>
            <a:ext cx="10958295" cy="5432563"/>
          </a:xfrm>
        </p:spPr>
      </p:pic>
    </p:spTree>
    <p:extLst>
      <p:ext uri="{BB962C8B-B14F-4D97-AF65-F5344CB8AC3E}">
        <p14:creationId xmlns:p14="http://schemas.microsoft.com/office/powerpoint/2010/main" val="250055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C59B-8878-7271-D4D5-7EAB8520F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831" y="577516"/>
            <a:ext cx="9079831" cy="5630779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1. Narrow AI (Weak AI)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esigned </a:t>
            </a:r>
            <a:r>
              <a:rPr lang="en-US" sz="24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to perform a narrow task </a:t>
            </a:r>
            <a:r>
              <a:rPr lang="en-IN" sz="24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based on given instructions</a:t>
            </a:r>
            <a:r>
              <a:rPr lang="en-IN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Good at handling specific jobs like recognizing images, driving cars autonomously, speech recognition, language translation, playing games like chess etc.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ost common type</a:t>
            </a:r>
            <a:r>
              <a:rPr lang="en-US" sz="24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of AI currently in use.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Handle routine tasks, however, </a:t>
            </a:r>
            <a:r>
              <a:rPr lang="en-US" sz="24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they cannot perform tasks beyond their specialization.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Three examples of well-known ANI tools are </a:t>
            </a:r>
            <a:r>
              <a:rPr lang="en-US" sz="24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Alexa, Siri, and </a:t>
            </a:r>
            <a:r>
              <a:rPr lang="en-US" sz="2400" b="1" kern="100" dirty="0">
                <a:latin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ChatGPT</a:t>
            </a:r>
            <a:r>
              <a:rPr lang="en-US" sz="24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577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3798A-CB54-4C2F-A3FA-F278C1E02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79" y="417095"/>
            <a:ext cx="10395284" cy="5839325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2. General AI (Strong AI)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b="0" i="0" kern="1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called Strong AI, takes the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 of learning a step further. 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Tries to </a:t>
            </a:r>
            <a:r>
              <a:rPr lang="en-US" sz="2400" b="1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 and think like human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not just follow instructions.</a:t>
            </a:r>
            <a:endParaRPr lang="en-US" sz="2400" b="0" i="0" dirty="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achines can think and understand things like humans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omputer 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learn and solve complex problems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 as humans do.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achines understand human emotions, trust, and thought processes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rather than just following them.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As of now, there are </a:t>
            </a:r>
            <a:r>
              <a:rPr lang="en-US" sz="2400" b="1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true examples of AGI</a:t>
            </a:r>
            <a:r>
              <a:rPr lang="en-US" sz="240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researchers are actively exploring ways to develop this level of intelligence.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569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A47A-27EF-FD91-41E4-856FDA124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8" y="545432"/>
            <a:ext cx="10202780" cy="574307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0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Superintelligent AI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This is </a:t>
            </a:r>
            <a:r>
              <a:rPr lang="en-US" sz="22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future form </a:t>
            </a:r>
            <a:r>
              <a:rPr lang="en-US" sz="22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of AI where machines could </a:t>
            </a:r>
            <a:r>
              <a:rPr lang="en-US" sz="22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overtake human intelligence</a:t>
            </a:r>
            <a:r>
              <a:rPr lang="en-US" sz="22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across all fields, including creativity, general knowledge, and problem-solving.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This can 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give a challenge to humans in various areas due to their limitless intelligence</a:t>
            </a: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Solve hard problems and learn way faster than we do</a:t>
            </a: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Some experts are concerned about ASI. They worry that once it’s created, 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it might be tough to control</a:t>
            </a: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, if managed properly, ASI could be highly useful</a:t>
            </a: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It might be 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very helpful in other technology sectors, space research, 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medicine</a:t>
            </a:r>
            <a:r>
              <a:rPr lang="en-US" sz="22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, and more</a:t>
            </a:r>
            <a:r>
              <a:rPr lang="en-US" sz="2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en-US" sz="20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5039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A9ECF-6039-7523-7A55-91CB547A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315" y="625642"/>
            <a:ext cx="10266947" cy="5678905"/>
          </a:xfrm>
        </p:spPr>
        <p:txBody>
          <a:bodyPr>
            <a:normAutofit/>
          </a:bodyPr>
          <a:lstStyle/>
          <a:p>
            <a:pPr marL="0" marR="0" indent="0">
              <a:spcBef>
                <a:spcPts val="500"/>
              </a:spcBef>
              <a:spcAft>
                <a:spcPts val="1260"/>
              </a:spcAft>
              <a:buNone/>
            </a:pPr>
            <a:r>
              <a:rPr lang="en-US" sz="4400" b="1" kern="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4400" b="1" i="0" kern="0" spc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ifferences between ANI, AGI, and ASI: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b="1" u="sng" kern="100" dirty="0">
                <a:solidFill>
                  <a:srgbClr val="2184F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ANI </a:t>
            </a:r>
            <a:r>
              <a:rPr lang="en-US" sz="4000" i="0" kern="100" spc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mainly used to perform specific jobs without learning beyond what it’s meant for.</a:t>
            </a: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b="1" i="0" u="sng" kern="100" spc="0" dirty="0">
                <a:solidFill>
                  <a:srgbClr val="2184F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AGI</a:t>
            </a:r>
            <a:r>
              <a:rPr lang="en-US" sz="4000" i="0" kern="100" spc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like human intelligence and can do many things at once.</a:t>
            </a: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05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b="1" i="0" u="sng" kern="100" spc="0" dirty="0">
                <a:solidFill>
                  <a:srgbClr val="2184F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ASI</a:t>
            </a:r>
            <a:r>
              <a:rPr lang="en-US" sz="4000" i="0" kern="100" spc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smarter than the human mind and can perform any task better.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784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40D6E-CA7B-74E3-6B2C-B2426C3BE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55961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IN" sz="4000" b="1" kern="1800" cap="none" spc="-1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To Machine Learning</a:t>
            </a:r>
            <a:br>
              <a:rPr lang="en-IN" sz="1800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995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1E63-AAAC-612D-6287-D86FE374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99" y="964692"/>
            <a:ext cx="9400675" cy="928276"/>
          </a:xfrm>
        </p:spPr>
        <p:txBody>
          <a:bodyPr/>
          <a:lstStyle/>
          <a:p>
            <a:r>
              <a:rPr lang="en-US" sz="2800" kern="0" cap="none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Machine Learning </a:t>
            </a:r>
            <a:r>
              <a:rPr lang="en-US" sz="28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(ML)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40C96-FDE7-4F72-004B-FA7A62322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2277979"/>
            <a:ext cx="9288379" cy="378593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kern="0" spc="-5" dirty="0">
                <a:solidFill>
                  <a:srgbClr val="242424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ranch of artificial intelligence (AI)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spc="-5" dirty="0">
                <a:solidFill>
                  <a:srgbClr val="242424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llows computers to learn and make predictions or decisions without being explicitly programmed for each task.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spc="-5" dirty="0">
                <a:solidFill>
                  <a:srgbClr val="242424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data  to understand patterns, make predictions, and improve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Enables computers to automatically improve their performance on a task through experience.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spc="-5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like humans learn from their experiences, machines learn from the data provided to them.</a:t>
            </a:r>
            <a:endParaRPr lang="en-US" sz="2000" kern="1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09192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152</TotalTime>
  <Words>649</Words>
  <Application>Microsoft Office PowerPoint</Application>
  <PresentationFormat>Widescreen</PresentationFormat>
  <Paragraphs>68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SimSun</vt:lpstr>
      <vt:lpstr>Arial</vt:lpstr>
      <vt:lpstr>Bookman Old Style</vt:lpstr>
      <vt:lpstr>Calibri</vt:lpstr>
      <vt:lpstr>Georgia</vt:lpstr>
      <vt:lpstr>Gill Sans MT</vt:lpstr>
      <vt:lpstr>Symbol</vt:lpstr>
      <vt:lpstr>Parcel</vt:lpstr>
      <vt:lpstr>Types Of Artificial Intelligence</vt:lpstr>
      <vt:lpstr>Types Of 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 To Machine Learning </vt:lpstr>
      <vt:lpstr>Machine Learning (ML)</vt:lpstr>
      <vt:lpstr>PowerPoint Presentation</vt:lpstr>
      <vt:lpstr>Types Of Machine Learning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Allayya Mathad</dc:creator>
  <cp:lastModifiedBy>Allayya Mathad</cp:lastModifiedBy>
  <cp:revision>68</cp:revision>
  <dcterms:created xsi:type="dcterms:W3CDTF">2025-05-15T17:27:34Z</dcterms:created>
  <dcterms:modified xsi:type="dcterms:W3CDTF">2025-05-15T20:00:02Z</dcterms:modified>
</cp:coreProperties>
</file>